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2" r:id="rId5"/>
    <p:sldMasterId id="2147483678" r:id="rId6"/>
  </p:sldMasterIdLst>
  <p:notesMasterIdLst>
    <p:notesMasterId r:id="rId39"/>
  </p:notesMasterIdLst>
  <p:sldIdLst>
    <p:sldId id="2449" r:id="rId7"/>
    <p:sldId id="1503" r:id="rId8"/>
    <p:sldId id="1490" r:id="rId9"/>
    <p:sldId id="1502" r:id="rId10"/>
    <p:sldId id="1466" r:id="rId11"/>
    <p:sldId id="1188" r:id="rId12"/>
    <p:sldId id="1491" r:id="rId13"/>
    <p:sldId id="1468" r:id="rId14"/>
    <p:sldId id="1415" r:id="rId15"/>
    <p:sldId id="1493" r:id="rId16"/>
    <p:sldId id="1496" r:id="rId17"/>
    <p:sldId id="1492" r:id="rId18"/>
    <p:sldId id="1508" r:id="rId19"/>
    <p:sldId id="1504" r:id="rId20"/>
    <p:sldId id="1216" r:id="rId21"/>
    <p:sldId id="1345" r:id="rId22"/>
    <p:sldId id="1363" r:id="rId23"/>
    <p:sldId id="1507" r:id="rId24"/>
    <p:sldId id="1505" r:id="rId25"/>
    <p:sldId id="1356" r:id="rId26"/>
    <p:sldId id="1457" r:id="rId27"/>
    <p:sldId id="1357" r:id="rId28"/>
    <p:sldId id="1412" r:id="rId29"/>
    <p:sldId id="1360" r:id="rId30"/>
    <p:sldId id="1506" r:id="rId31"/>
    <p:sldId id="1259" r:id="rId32"/>
    <p:sldId id="1495" r:id="rId33"/>
    <p:sldId id="1175" r:id="rId34"/>
    <p:sldId id="1509" r:id="rId35"/>
    <p:sldId id="1494" r:id="rId36"/>
    <p:sldId id="1325" r:id="rId37"/>
    <p:sldId id="245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rgia McCarthy" initials="GM" lastIdx="1" clrIdx="0">
    <p:extLst>
      <p:ext uri="{19B8F6BF-5375-455C-9EA6-DF929625EA0E}">
        <p15:presenceInfo xmlns:p15="http://schemas.microsoft.com/office/powerpoint/2012/main" userId="S::gmccarthy@macfrank.com.au::37e65ed6-ba33-4781-82e1-6d36b737afb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15291"/>
    <a:srgbClr val="898989"/>
    <a:srgbClr val="A0A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955F9-6693-4861-B19C-6D56CF29A964}" v="10" dt="2023-07-27T12:34:14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>
      <p:cViewPr varScale="1">
        <p:scale>
          <a:sx n="78" d="100"/>
          <a:sy n="78" d="100"/>
        </p:scale>
        <p:origin x="869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commentAuthors" Target="commentAuthor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jeckard\Dropbox\My%20Documents\My%20Webs\GIA\excel_files\DairyGreenhouseV1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\Downloads\Cotton%20Greenhouse%20V.1.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ich\Dropbox\Greenhouse\Excel\Victiculture%20exmap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ich\Dropbox\Greenhouse\Excel\Victiculture%20exmap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insl\Desktop\JIGSAW%20SB%20GAFs\Jane%20data\JIGSAW%20SOIL%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788944825891837"/>
          <c:y val="0.17957906764612303"/>
          <c:w val="0.8242280233239373"/>
          <c:h val="0.8053857475198198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029-4D1E-BE7C-83EBB70D3B2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029-4D1E-BE7C-83EBB70D3B2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0029-4D1E-BE7C-83EBB70D3B2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0029-4D1E-BE7C-83EBB70D3B2C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0029-4D1E-BE7C-83EBB70D3B2C}"/>
              </c:ext>
            </c:extLst>
          </c:dPt>
          <c:dPt>
            <c:idx val="5"/>
            <c:bubble3D val="0"/>
            <c:explosion val="4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0029-4D1E-BE7C-83EBB70D3B2C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0029-4D1E-BE7C-83EBB70D3B2C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6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0029-4D1E-BE7C-83EBB70D3B2C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0029-4D1E-BE7C-83EBB70D3B2C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6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0029-4D1E-BE7C-83EBB70D3B2C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0029-4D1E-BE7C-83EBB70D3B2C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0029-4D1E-BE7C-83EBB70D3B2C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0029-4D1E-BE7C-83EBB70D3B2C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0029-4D1E-BE7C-83EBB70D3B2C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0029-4D1E-BE7C-83EBB70D3B2C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0029-4D1E-BE7C-83EBB70D3B2C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0029-4D1E-BE7C-83EBB70D3B2C}"/>
              </c:ext>
            </c:extLst>
          </c:dPt>
          <c:dLbls>
            <c:dLbl>
              <c:idx val="0"/>
              <c:layout>
                <c:manualLayout>
                  <c:x val="0.16205026077523663"/>
                  <c:y val="-9.443300491864539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29-4D1E-BE7C-83EBB70D3B2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29-4D1E-BE7C-83EBB70D3B2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29-4D1E-BE7C-83EBB70D3B2C}"/>
                </c:ext>
              </c:extLst>
            </c:dLbl>
            <c:dLbl>
              <c:idx val="5"/>
              <c:layout>
                <c:manualLayout>
                  <c:x val="-0.15658477096922852"/>
                  <c:y val="-0.2672769208268354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29-4D1E-BE7C-83EBB70D3B2C}"/>
                </c:ext>
              </c:extLst>
            </c:dLbl>
            <c:dLbl>
              <c:idx val="6"/>
              <c:layout>
                <c:manualLayout>
                  <c:x val="0.20452050515847445"/>
                  <c:y val="7.479219480663756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05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996BDE-0F3C-4EBA-8F85-498EE6EFB7BA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457354DA-8843-4471-AD49-8E7B23E7B470}" type="PERCENTAG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0029-4D1E-BE7C-83EBB70D3B2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029-4D1E-BE7C-83EBB70D3B2C}"/>
                </c:ext>
              </c:extLst>
            </c:dLbl>
            <c:dLbl>
              <c:idx val="8"/>
              <c:layout>
                <c:manualLayout>
                  <c:x val="-0.1021357244026618"/>
                  <c:y val="9.31702033107432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029-4D1E-BE7C-83EBB70D3B2C}"/>
                </c:ext>
              </c:extLst>
            </c:dLbl>
            <c:dLbl>
              <c:idx val="9"/>
              <c:layout>
                <c:manualLayout>
                  <c:x val="-9.6265694761346277E-2"/>
                  <c:y val="-4.2915843946632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72029070531315"/>
                      <c:h val="0.217455320620941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0029-4D1E-BE7C-83EBB70D3B2C}"/>
                </c:ext>
              </c:extLst>
            </c:dLbl>
            <c:dLbl>
              <c:idx val="10"/>
              <c:layout>
                <c:manualLayout>
                  <c:x val="8.0985425751608733E-2"/>
                  <c:y val="-6.634490107159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93553747804815"/>
                      <c:h val="0.184386078314530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0029-4D1E-BE7C-83EBB70D3B2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029-4D1E-BE7C-83EBB70D3B2C}"/>
                </c:ext>
              </c:extLst>
            </c:dLbl>
            <c:dLbl>
              <c:idx val="12"/>
              <c:layout>
                <c:manualLayout>
                  <c:x val="2.8635464758405716E-3"/>
                  <c:y val="-0.1483903934916322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360831400639993"/>
                      <c:h val="0.16618797406348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0029-4D1E-BE7C-83EBB70D3B2C}"/>
                </c:ext>
              </c:extLst>
            </c:dLbl>
            <c:dLbl>
              <c:idx val="13"/>
              <c:layout>
                <c:manualLayout>
                  <c:x val="0.14293404265866094"/>
                  <c:y val="-4.54444455666542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029-4D1E-BE7C-83EBB70D3B2C}"/>
                </c:ext>
              </c:extLst>
            </c:dLbl>
            <c:dLbl>
              <c:idx val="14"/>
              <c:layout>
                <c:manualLayout>
                  <c:x val="0.20794581207531079"/>
                  <c:y val="-6.809786286372221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029-4D1E-BE7C-83EBB70D3B2C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029-4D1E-BE7C-83EBB70D3B2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0029-4D1E-BE7C-83EBB70D3B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'Data summary'!$K$4:$K$20</c:f>
              <c:strCache>
                <c:ptCount val="17"/>
                <c:pt idx="0">
                  <c:v>CO2 - Energy</c:v>
                </c:pt>
                <c:pt idx="1">
                  <c:v>CO2 - Transport</c:v>
                </c:pt>
                <c:pt idx="2">
                  <c:v>CO2 - Lime</c:v>
                </c:pt>
                <c:pt idx="3">
                  <c:v>CO2 - Urea</c:v>
                </c:pt>
                <c:pt idx="4">
                  <c:v>CH4 - Energy</c:v>
                </c:pt>
                <c:pt idx="5">
                  <c:v>CH4 - Enteric</c:v>
                </c:pt>
                <c:pt idx="6">
                  <c:v>CH4 - Manure Management</c:v>
                </c:pt>
                <c:pt idx="7">
                  <c:v>CH4 - Transport</c:v>
                </c:pt>
                <c:pt idx="8">
                  <c:v>N2O - Direct Fertiliser</c:v>
                </c:pt>
                <c:pt idx="9">
                  <c:v>N2O - Manure Management</c:v>
                </c:pt>
                <c:pt idx="10">
                  <c:v>N2O - Animal Wastes</c:v>
                </c:pt>
                <c:pt idx="11">
                  <c:v>N2O - Sewage </c:v>
                </c:pt>
                <c:pt idx="12">
                  <c:v>N2O - Direct Dung &amp; Urine</c:v>
                </c:pt>
                <c:pt idx="13">
                  <c:v>N2O - Atmospheric Deposition</c:v>
                </c:pt>
                <c:pt idx="14">
                  <c:v>N2O - Leaching</c:v>
                </c:pt>
                <c:pt idx="15">
                  <c:v>N2O - Energy</c:v>
                </c:pt>
                <c:pt idx="16">
                  <c:v>N2O - Transport</c:v>
                </c:pt>
              </c:strCache>
            </c:strRef>
          </c:cat>
          <c:val>
            <c:numRef>
              <c:f>'Data summary'!$L$4:$L$20</c:f>
              <c:numCache>
                <c:formatCode>#,##0.00</c:formatCode>
                <c:ptCount val="17"/>
                <c:pt idx="0" formatCode="0.00">
                  <c:v>95.645200000000017</c:v>
                </c:pt>
                <c:pt idx="1">
                  <c:v>0</c:v>
                </c:pt>
                <c:pt idx="2">
                  <c:v>71.24166666666666</c:v>
                </c:pt>
                <c:pt idx="3">
                  <c:v>26.4</c:v>
                </c:pt>
                <c:pt idx="4">
                  <c:v>4.632E-2</c:v>
                </c:pt>
                <c:pt idx="5">
                  <c:v>1310.2092936660724</c:v>
                </c:pt>
                <c:pt idx="6">
                  <c:v>233.8399858666177</c:v>
                </c:pt>
                <c:pt idx="7">
                  <c:v>0</c:v>
                </c:pt>
                <c:pt idx="8">
                  <c:v>33.716571428571427</c:v>
                </c:pt>
                <c:pt idx="9">
                  <c:v>7.0767578128107056</c:v>
                </c:pt>
                <c:pt idx="10">
                  <c:v>25.386993762072628</c:v>
                </c:pt>
                <c:pt idx="11">
                  <c:v>0</c:v>
                </c:pt>
                <c:pt idx="12">
                  <c:v>85.8118922556108</c:v>
                </c:pt>
                <c:pt idx="13">
                  <c:v>31.277245092410922</c:v>
                </c:pt>
                <c:pt idx="14">
                  <c:v>106.93282325097712</c:v>
                </c:pt>
                <c:pt idx="15">
                  <c:v>0.16212000000000001</c:v>
                </c:pt>
                <c:pt idx="16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0029-4D1E-BE7C-83EBB70D3B2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2"/>
          <c:order val="0"/>
          <c:tx>
            <c:strRef>
              <c:f>'Data summary '!$H$4</c:f>
              <c:strCache>
                <c:ptCount val="1"/>
                <c:pt idx="0">
                  <c:v>Cotton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2927-4CFB-B8E9-D06E5F25CA4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2927-4CFB-B8E9-D06E5F25CA4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2927-4CFB-B8E9-D06E5F25CA4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2927-4CFB-B8E9-D06E5F25CA4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2927-4CFB-B8E9-D06E5F25CA4F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'Data summary '!$G$5:$G$9</c:f>
              <c:strCache>
                <c:ptCount val="5"/>
                <c:pt idx="0">
                  <c:v>Fertiliser - on-farm</c:v>
                </c:pt>
                <c:pt idx="1">
                  <c:v>Fertiliser - pre-farm</c:v>
                </c:pt>
                <c:pt idx="2">
                  <c:v>Crop residues</c:v>
                </c:pt>
                <c:pt idx="3">
                  <c:v>Fuel</c:v>
                </c:pt>
                <c:pt idx="4">
                  <c:v>Electricity</c:v>
                </c:pt>
              </c:strCache>
            </c:strRef>
          </c:cat>
          <c:val>
            <c:numRef>
              <c:f>'Data summary '!$H$5:$H$9</c:f>
              <c:numCache>
                <c:formatCode>#,##0.00</c:formatCode>
                <c:ptCount val="5"/>
                <c:pt idx="0">
                  <c:v>673.24406820455476</c:v>
                </c:pt>
                <c:pt idx="1">
                  <c:v>409.22897840847975</c:v>
                </c:pt>
                <c:pt idx="2" formatCode="#,##0.0">
                  <c:v>106.45788214285713</c:v>
                </c:pt>
                <c:pt idx="3" formatCode="#,##0.0">
                  <c:v>0.57089400000000012</c:v>
                </c:pt>
                <c:pt idx="4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927-4CFB-B8E9-D06E5F25CA4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761-4514-BBA9-77308F8FFA1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761-4514-BBA9-77308F8FFA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761-4514-BBA9-77308F8FFA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761-4514-BBA9-77308F8FFA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761-4514-BBA9-77308F8FFA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761-4514-BBA9-77308F8FFA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F761-4514-BBA9-77308F8FFA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F761-4514-BBA9-77308F8FFA18}"/>
              </c:ext>
            </c:extLst>
          </c:dPt>
          <c:dPt>
            <c:idx val="8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F761-4514-BBA9-77308F8FFA18}"/>
              </c:ext>
            </c:extLst>
          </c:dPt>
          <c:dPt>
            <c:idx val="9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761-4514-BBA9-77308F8FFA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F761-4514-BBA9-77308F8FFA18}"/>
              </c:ext>
            </c:extLst>
          </c:dPt>
          <c:dLbls>
            <c:dLbl>
              <c:idx val="1"/>
              <c:layout>
                <c:manualLayout>
                  <c:x val="5.1394352323552564E-2"/>
                  <c:y val="-2.89505391563007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61-4514-BBA9-77308F8FFA18}"/>
                </c:ext>
              </c:extLst>
            </c:dLbl>
            <c:dLbl>
              <c:idx val="9"/>
              <c:layout>
                <c:manualLayout>
                  <c:x val="0.18455244698002998"/>
                  <c:y val="-8.04181643230576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761-4514-BBA9-77308F8FFA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Sheet2!$G$3:$G$13</c:f>
              <c:strCache>
                <c:ptCount val="11"/>
                <c:pt idx="0">
                  <c:v>V-CO2 Electricity</c:v>
                </c:pt>
                <c:pt idx="1">
                  <c:v>V-CO2 Diesel</c:v>
                </c:pt>
                <c:pt idx="2">
                  <c:v>V-CO2 Irrigation</c:v>
                </c:pt>
                <c:pt idx="3">
                  <c:v>V-CO2 Fertiliser</c:v>
                </c:pt>
                <c:pt idx="4">
                  <c:v>V-CO2 Transport</c:v>
                </c:pt>
                <c:pt idx="5">
                  <c:v>V-CO2 Chemicals</c:v>
                </c:pt>
                <c:pt idx="6">
                  <c:v>V-N2O Fertiliser</c:v>
                </c:pt>
                <c:pt idx="7">
                  <c:v>W-CO2 Electricity</c:v>
                </c:pt>
                <c:pt idx="8">
                  <c:v>W-CO2 LPG</c:v>
                </c:pt>
                <c:pt idx="9">
                  <c:v>W-CO2 Chemicals</c:v>
                </c:pt>
                <c:pt idx="10">
                  <c:v>W-Caustic</c:v>
                </c:pt>
              </c:strCache>
            </c:strRef>
          </c:cat>
          <c:val>
            <c:numRef>
              <c:f>Sheet2!$H$3:$H$13</c:f>
              <c:numCache>
                <c:formatCode>General</c:formatCode>
                <c:ptCount val="11"/>
                <c:pt idx="0">
                  <c:v>4.39791E-2</c:v>
                </c:pt>
                <c:pt idx="1">
                  <c:v>0.10855099999999999</c:v>
                </c:pt>
                <c:pt idx="2">
                  <c:v>0.141012</c:v>
                </c:pt>
                <c:pt idx="3">
                  <c:v>0.14938899999999999</c:v>
                </c:pt>
                <c:pt idx="4">
                  <c:v>0.154974</c:v>
                </c:pt>
                <c:pt idx="5">
                  <c:v>0.15951100000000001</c:v>
                </c:pt>
                <c:pt idx="6">
                  <c:v>0.16370000000000001</c:v>
                </c:pt>
                <c:pt idx="7">
                  <c:v>0.159162</c:v>
                </c:pt>
                <c:pt idx="8">
                  <c:v>0.16719000000000001</c:v>
                </c:pt>
                <c:pt idx="9">
                  <c:v>0.74136100000000005</c:v>
                </c:pt>
                <c:pt idx="10">
                  <c:v>0.197906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F761-4514-BBA9-77308F8FF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E92-400E-A869-04E2E911A7C7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E92-400E-A869-04E2E911A7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E92-400E-A869-04E2E911A7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E92-400E-A869-04E2E911A7C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E92-400E-A869-04E2E911A7C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E92-400E-A869-04E2E911A7C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3E92-400E-A869-04E2E911A7C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3E92-400E-A869-04E2E911A7C7}"/>
              </c:ext>
            </c:extLst>
          </c:dPt>
          <c:dPt>
            <c:idx val="8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3E92-400E-A869-04E2E911A7C7}"/>
              </c:ext>
            </c:extLst>
          </c:dPt>
          <c:dPt>
            <c:idx val="9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3E92-400E-A869-04E2E911A7C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3E92-400E-A869-04E2E911A7C7}"/>
              </c:ext>
            </c:extLst>
          </c:dPt>
          <c:dLbls>
            <c:dLbl>
              <c:idx val="1"/>
              <c:layout>
                <c:manualLayout>
                  <c:x val="5.1394352323552564E-2"/>
                  <c:y val="-2.89505391563007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92-400E-A869-04E2E911A7C7}"/>
                </c:ext>
              </c:extLst>
            </c:dLbl>
            <c:dLbl>
              <c:idx val="9"/>
              <c:layout>
                <c:manualLayout>
                  <c:x val="0.18455244698002998"/>
                  <c:y val="-8.04181643230576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E92-400E-A869-04E2E911A7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Sheet2!$G$3:$G$13</c:f>
              <c:strCache>
                <c:ptCount val="11"/>
                <c:pt idx="0">
                  <c:v>V-CO2 Electricity</c:v>
                </c:pt>
                <c:pt idx="1">
                  <c:v>V-CO2 Diesel</c:v>
                </c:pt>
                <c:pt idx="2">
                  <c:v>V-CO2 Irrigation</c:v>
                </c:pt>
                <c:pt idx="3">
                  <c:v>V-CO2 Fertiliser</c:v>
                </c:pt>
                <c:pt idx="4">
                  <c:v>V-CO2 Transport</c:v>
                </c:pt>
                <c:pt idx="5">
                  <c:v>V-CO2 Chemicals</c:v>
                </c:pt>
                <c:pt idx="6">
                  <c:v>V-N2O Fertiliser</c:v>
                </c:pt>
                <c:pt idx="7">
                  <c:v>W-CO2 Electricity</c:v>
                </c:pt>
                <c:pt idx="8">
                  <c:v>W-CO2 LPG</c:v>
                </c:pt>
                <c:pt idx="9">
                  <c:v>W-CO2 Chemicals</c:v>
                </c:pt>
                <c:pt idx="10">
                  <c:v>W-Caustic</c:v>
                </c:pt>
              </c:strCache>
            </c:strRef>
          </c:cat>
          <c:val>
            <c:numRef>
              <c:f>Sheet2!$H$3:$H$13</c:f>
              <c:numCache>
                <c:formatCode>General</c:formatCode>
                <c:ptCount val="11"/>
                <c:pt idx="0">
                  <c:v>4.39791E-2</c:v>
                </c:pt>
                <c:pt idx="1">
                  <c:v>0.10855099999999999</c:v>
                </c:pt>
                <c:pt idx="2">
                  <c:v>0.141012</c:v>
                </c:pt>
                <c:pt idx="3">
                  <c:v>0.14938899999999999</c:v>
                </c:pt>
                <c:pt idx="4">
                  <c:v>0.154974</c:v>
                </c:pt>
                <c:pt idx="5">
                  <c:v>0.15951100000000001</c:v>
                </c:pt>
                <c:pt idx="6">
                  <c:v>0.16370000000000001</c:v>
                </c:pt>
                <c:pt idx="7">
                  <c:v>0.159162</c:v>
                </c:pt>
                <c:pt idx="8">
                  <c:v>0.16719000000000001</c:v>
                </c:pt>
                <c:pt idx="9">
                  <c:v>0.74136100000000005</c:v>
                </c:pt>
                <c:pt idx="10">
                  <c:v>0.197906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3E92-400E-A869-04E2E911A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Sheet2!$J$2</c:f>
              <c:strCache>
                <c:ptCount val="1"/>
                <c:pt idx="0">
                  <c:v>Crater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Sheet2!$I$3:$I$6</c:f>
              <c:numCache>
                <c:formatCode>General</c:formatCode>
                <c:ptCount val="4"/>
                <c:pt idx="0">
                  <c:v>2021</c:v>
                </c:pt>
                <c:pt idx="1">
                  <c:v>2009</c:v>
                </c:pt>
                <c:pt idx="2">
                  <c:v>2013</c:v>
                </c:pt>
                <c:pt idx="3">
                  <c:v>2018</c:v>
                </c:pt>
              </c:numCache>
            </c:numRef>
          </c:xVal>
          <c:yVal>
            <c:numRef>
              <c:f>Sheet2!$J$3:$J$6</c:f>
              <c:numCache>
                <c:formatCode>General</c:formatCode>
                <c:ptCount val="4"/>
                <c:pt idx="0">
                  <c:v>3.3</c:v>
                </c:pt>
                <c:pt idx="1">
                  <c:v>3.1</c:v>
                </c:pt>
                <c:pt idx="2">
                  <c:v>3.6</c:v>
                </c:pt>
                <c:pt idx="3">
                  <c:v>3.7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CDE-4E07-8F65-24F8624DAD26}"/>
            </c:ext>
          </c:extLst>
        </c:ser>
        <c:ser>
          <c:idx val="1"/>
          <c:order val="1"/>
          <c:tx>
            <c:strRef>
              <c:f>Sheet2!$L$2</c:f>
              <c:strCache>
                <c:ptCount val="1"/>
                <c:pt idx="0">
                  <c:v>Quarry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Sheet2!$K$3:$K$4</c:f>
              <c:numCache>
                <c:formatCode>General</c:formatCode>
                <c:ptCount val="2"/>
                <c:pt idx="0">
                  <c:v>2021</c:v>
                </c:pt>
                <c:pt idx="1">
                  <c:v>2018</c:v>
                </c:pt>
              </c:numCache>
            </c:numRef>
          </c:xVal>
          <c:yVal>
            <c:numRef>
              <c:f>Sheet2!$L$3:$L$4</c:f>
              <c:numCache>
                <c:formatCode>General</c:formatCode>
                <c:ptCount val="2"/>
                <c:pt idx="0">
                  <c:v>4.4000000000000004</c:v>
                </c:pt>
                <c:pt idx="1">
                  <c:v>3.2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CDE-4E07-8F65-24F8624DAD26}"/>
            </c:ext>
          </c:extLst>
        </c:ser>
        <c:ser>
          <c:idx val="2"/>
          <c:order val="2"/>
          <c:tx>
            <c:strRef>
              <c:f>Sheet2!$N$2</c:f>
              <c:strCache>
                <c:ptCount val="1"/>
                <c:pt idx="0">
                  <c:v>Stone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Sheet2!$M$3:$M$4</c:f>
              <c:numCache>
                <c:formatCode>General</c:formatCode>
                <c:ptCount val="2"/>
                <c:pt idx="0">
                  <c:v>2021</c:v>
                </c:pt>
                <c:pt idx="1">
                  <c:v>2018</c:v>
                </c:pt>
              </c:numCache>
            </c:numRef>
          </c:xVal>
          <c:yVal>
            <c:numRef>
              <c:f>Sheet2!$N$3:$N$4</c:f>
              <c:numCache>
                <c:formatCode>General</c:formatCode>
                <c:ptCount val="2"/>
                <c:pt idx="0">
                  <c:v>4</c:v>
                </c:pt>
                <c:pt idx="1">
                  <c:v>3.3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CDE-4E07-8F65-24F8624DAD26}"/>
            </c:ext>
          </c:extLst>
        </c:ser>
        <c:ser>
          <c:idx val="3"/>
          <c:order val="3"/>
          <c:tx>
            <c:strRef>
              <c:f>Sheet2!$P$2</c:f>
              <c:strCache>
                <c:ptCount val="1"/>
                <c:pt idx="0">
                  <c:v> View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Sheet2!$O$3:$O$6</c:f>
              <c:numCache>
                <c:formatCode>General</c:formatCode>
                <c:ptCount val="4"/>
                <c:pt idx="0">
                  <c:v>2021</c:v>
                </c:pt>
                <c:pt idx="1">
                  <c:v>2008</c:v>
                </c:pt>
                <c:pt idx="2">
                  <c:v>2014</c:v>
                </c:pt>
                <c:pt idx="3">
                  <c:v>2019</c:v>
                </c:pt>
              </c:numCache>
            </c:numRef>
          </c:xVal>
          <c:yVal>
            <c:numRef>
              <c:f>Sheet2!$P$3:$P$6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4.4000000000000004</c:v>
                </c:pt>
                <c:pt idx="2">
                  <c:v>3.2</c:v>
                </c:pt>
                <c:pt idx="3">
                  <c:v>4.9000000000000004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CDE-4E07-8F65-24F8624DAD26}"/>
            </c:ext>
          </c:extLst>
        </c:ser>
        <c:ser>
          <c:idx val="4"/>
          <c:order val="4"/>
          <c:tx>
            <c:strRef>
              <c:f>Sheet2!$R$2</c:f>
              <c:strCache>
                <c:ptCount val="1"/>
                <c:pt idx="0">
                  <c:v>Blue Gum Corner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Sheet2!$Q$3:$Q$5</c:f>
              <c:numCache>
                <c:formatCode>General</c:formatCode>
                <c:ptCount val="3"/>
                <c:pt idx="0">
                  <c:v>2021</c:v>
                </c:pt>
                <c:pt idx="1">
                  <c:v>2015</c:v>
                </c:pt>
                <c:pt idx="2">
                  <c:v>2017</c:v>
                </c:pt>
              </c:numCache>
            </c:numRef>
          </c:xVal>
          <c:yVal>
            <c:numRef>
              <c:f>Sheet2!$R$3:$R$5</c:f>
              <c:numCache>
                <c:formatCode>General</c:formatCode>
                <c:ptCount val="3"/>
                <c:pt idx="0">
                  <c:v>4.3</c:v>
                </c:pt>
                <c:pt idx="1">
                  <c:v>3.7</c:v>
                </c:pt>
                <c:pt idx="2">
                  <c:v>3.5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CDE-4E07-8F65-24F8624DAD26}"/>
            </c:ext>
          </c:extLst>
        </c:ser>
        <c:ser>
          <c:idx val="5"/>
          <c:order val="5"/>
          <c:tx>
            <c:strRef>
              <c:f>Sheet2!$T$2</c:f>
              <c:strCache>
                <c:ptCount val="1"/>
                <c:pt idx="0">
                  <c:v>Bore Health - East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Sheet2!$S$3:$S$5</c:f>
              <c:numCache>
                <c:formatCode>General</c:formatCode>
                <c:ptCount val="3"/>
                <c:pt idx="0">
                  <c:v>2021</c:v>
                </c:pt>
                <c:pt idx="1">
                  <c:v>2014</c:v>
                </c:pt>
                <c:pt idx="2">
                  <c:v>2018</c:v>
                </c:pt>
              </c:numCache>
            </c:numRef>
          </c:xVal>
          <c:yVal>
            <c:numRef>
              <c:f>Sheet2!$T$3:$T$5</c:f>
              <c:numCache>
                <c:formatCode>General</c:formatCode>
                <c:ptCount val="3"/>
                <c:pt idx="0">
                  <c:v>3.3</c:v>
                </c:pt>
                <c:pt idx="1">
                  <c:v>4.0999999999999996</c:v>
                </c:pt>
                <c:pt idx="2">
                  <c:v>3.7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CDE-4E07-8F65-24F8624DAD26}"/>
            </c:ext>
          </c:extLst>
        </c:ser>
        <c:ser>
          <c:idx val="6"/>
          <c:order val="6"/>
          <c:tx>
            <c:strRef>
              <c:f>Sheet2!$V$2</c:f>
              <c:strCache>
                <c:ptCount val="1"/>
                <c:pt idx="0">
                  <c:v>Fifty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Sheet2!$U$3:$U$4</c:f>
              <c:numCache>
                <c:formatCode>General</c:formatCode>
                <c:ptCount val="2"/>
                <c:pt idx="0">
                  <c:v>2021</c:v>
                </c:pt>
                <c:pt idx="1">
                  <c:v>2017</c:v>
                </c:pt>
              </c:numCache>
            </c:numRef>
          </c:xVal>
          <c:yVal>
            <c:numRef>
              <c:f>Sheet2!$V$3:$V$5</c:f>
              <c:numCache>
                <c:formatCode>General</c:formatCode>
                <c:ptCount val="3"/>
                <c:pt idx="0">
                  <c:v>4</c:v>
                </c:pt>
                <c:pt idx="1">
                  <c:v>4.7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CDE-4E07-8F65-24F8624DAD26}"/>
            </c:ext>
          </c:extLst>
        </c:ser>
        <c:ser>
          <c:idx val="7"/>
          <c:order val="7"/>
          <c:tx>
            <c:strRef>
              <c:f>Sheet2!$X$2</c:f>
              <c:strCache>
                <c:ptCount val="1"/>
                <c:pt idx="0">
                  <c:v>Hill Top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Sheet2!$W$3:$W$6</c:f>
              <c:numCache>
                <c:formatCode>General</c:formatCode>
                <c:ptCount val="4"/>
                <c:pt idx="0">
                  <c:v>2021</c:v>
                </c:pt>
                <c:pt idx="1">
                  <c:v>2008</c:v>
                </c:pt>
                <c:pt idx="2">
                  <c:v>2011</c:v>
                </c:pt>
                <c:pt idx="3">
                  <c:v>2016</c:v>
                </c:pt>
              </c:numCache>
            </c:numRef>
          </c:xVal>
          <c:yVal>
            <c:numRef>
              <c:f>Sheet2!$X$3:$X$6</c:f>
              <c:numCache>
                <c:formatCode>General</c:formatCode>
                <c:ptCount val="4"/>
                <c:pt idx="0">
                  <c:v>3.5</c:v>
                </c:pt>
                <c:pt idx="1">
                  <c:v>3</c:v>
                </c:pt>
                <c:pt idx="2">
                  <c:v>2.6</c:v>
                </c:pt>
                <c:pt idx="3">
                  <c:v>2.4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CDE-4E07-8F65-24F8624DA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29215"/>
        <c:axId val="41530047"/>
      </c:scatterChart>
      <c:valAx>
        <c:axId val="415292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30047"/>
        <c:crosses val="autoZero"/>
        <c:crossBetween val="midCat"/>
      </c:valAx>
      <c:valAx>
        <c:axId val="41530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CARBON AT 0-10CM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921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51D5A-04D8-4A60-8321-72CAB855FE1B}" type="datetimeFigureOut">
              <a:rPr lang="en-AU" smtClean="0"/>
              <a:pPr/>
              <a:t>2/08/2023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5FEBF-40BA-4D13-982F-AA0ED228C47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970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74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84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90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711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2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229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239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239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345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573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945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927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664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434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609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43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0366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959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3475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47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994E7-48AA-4E15-BCA2-2D85A3E2BF9D}" type="slidenum">
              <a:rPr kumimoji="0" lang="en-AU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9047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AU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51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65FEBF-40BA-4D13-982F-AA0ED228C47B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548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DDE4-7B20-459C-AE45-FD0AAEDF6FF9}" type="datetime1">
              <a:rPr lang="en-AU" smtClean="0"/>
              <a:t>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1573-F78D-42D1-B92F-1C3B1F811900}" type="datetime1">
              <a:rPr lang="en-AU" smtClean="0"/>
              <a:t>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D26BA-768F-43E9-8C03-9DAFA9797706}" type="datetime1">
              <a:rPr lang="en-AU" smtClean="0"/>
              <a:t>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BA5E-661B-40D5-842E-CD306599F0FB}" type="datetime1">
              <a:rPr lang="en-AU" smtClean="0"/>
              <a:t>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D977-D90F-42FC-AB0E-8DC007DA22B9}" type="datetime1">
              <a:rPr lang="en-AU" smtClean="0"/>
              <a:t>2/08/2023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AD37-5A33-4422-B873-A3E310A29873}" type="datetime1">
              <a:rPr lang="en-AU" smtClean="0"/>
              <a:t>2/08/2023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90575-E1D3-4D4F-B7E1-D256E48689C1}" type="datetime1">
              <a:rPr lang="en-AU" smtClean="0"/>
              <a:t>2/08/2023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F820-B690-4868-8B78-C41EB944E4E3}" type="datetime1">
              <a:rPr lang="en-AU" smtClean="0"/>
              <a:t>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4FD6-7689-48A0-A045-4BF80A749CE9}" type="datetime1">
              <a:rPr lang="en-AU" smtClean="0"/>
              <a:t>2/08/2023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EA8E-61DA-4A98-9C85-02619FC665D1}" type="datetime1">
              <a:rPr lang="en-AU" smtClean="0"/>
              <a:t>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F403-CA2F-46F2-84D5-826ED66B1FF9}" type="datetime1">
              <a:rPr lang="en-AU" smtClean="0"/>
              <a:t>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327651" y="2924178"/>
            <a:ext cx="6337300" cy="20177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414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1940" y="2203504"/>
            <a:ext cx="10111085" cy="156954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0176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735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9587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566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0D31-B0D3-4AB9-8082-D8A36B197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59DA5-116C-447C-8676-0AE2672ED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FE607-5935-4D86-8C91-478807CF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2A978-DA80-4E46-969A-06152F7E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C5A2-2648-4D40-B881-3EC54288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424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EFAC-F468-4F38-91FE-3472A7E9C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19A33-171F-4849-8F60-9426A0B53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497161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8C2DD-0BCD-4143-9496-ED33A147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239AF-D8FE-4F90-AB86-ADBCE6882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C53A4-0D56-4CB1-8B8F-BB8E9566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10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03AC-E105-410C-829A-DB47992F2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4DA99-57D4-4319-861C-3940D7556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2D5A6-3169-41EF-B4B0-34AC6B017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6D6AA-DBD0-41BB-BFAE-C23DE041F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7332D-1F70-41B7-A573-5769B6B7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35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CD59-5FF5-4518-A8EF-BAC614974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564" y="1"/>
            <a:ext cx="9980468" cy="78451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7F89E-E121-4651-9AF7-BE04020DC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70264"/>
            <a:ext cx="5181600" cy="510669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D76C1-B912-47F4-9039-EEABB5692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70264"/>
            <a:ext cx="5181600" cy="510669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15E05-2DB2-4DF2-8EF9-9AC6B169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3C9BB-E82F-4BBA-90AC-05E3E7BF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A4B81-5B0A-4A3D-A673-D1B60135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58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46B8-48C8-4634-815F-B07C5BC2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F2F22-1543-4944-B519-785D04255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FB56E-A83C-4F91-9471-1526A4238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CDECE-78A3-45B1-8861-85EA5AB1C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FC32E8-AD96-450A-A6DB-D03C910724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8DF37D-14E1-405B-9C4C-E07E96171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B63C98-4814-4703-95A9-0E1ACA3F3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85E45F-99E2-42A4-A3B1-554A928E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69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71062-59B2-4034-8396-67E5E374E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172" y="1"/>
            <a:ext cx="9902537" cy="8001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708A3-D309-4D82-B02E-CBCDC0823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C726C0-7C30-40AD-B04D-A1418E7B1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DC0D0-2F30-4FA0-BB9D-7A14C71E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4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756CB0-9195-4FB1-9E4D-194B08C5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429C96-5D37-479E-ADA1-D6F794F73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15222-A74B-402A-85A0-62181F151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988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66265-76CB-493E-83A4-226E4EED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B20C1-269F-4B93-BCAB-BBC42FBB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6551-7A44-4B8B-A4C7-13794822F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13750-301C-48BC-82E3-7F240FD9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A21A6-E326-4F57-BDEC-03C4ABA1D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6F452-83AF-4646-ADD0-FED7CD8DC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7C4C-B155-4698-AAC7-14B3DB8052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939219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EDC63-2EFB-471C-86AB-D988823C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38C20C-D2F7-43CC-B7AD-1C7E72F561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4B89C-D325-4472-969C-9A64CFC1C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79827-37BC-4E7E-8BBD-FEAB3EA0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0F7A7-2F72-4C96-85BF-57E90833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D6711-85BF-4006-A867-62077210E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17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D70B-4A81-4B81-A728-35D97C7F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831F8-EA53-46DE-B6FD-950E090B6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98C97-7204-4CCD-8B7D-DCAEECCFD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C637D-DBA8-426B-8014-14640074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BC7AA-67DC-49C1-95C0-F01656C62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7C4C-B155-4698-AAC7-14B3DB8052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845515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114745-F412-4213-88FA-99266B8BBF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78459-4AD7-45C5-B24C-7FD0945DA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5B27F-59CF-4ACD-886C-38D132E57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A9740-FD87-4111-BF02-E4898EB3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D8FEB-1B14-4712-AF7F-1D43DDA2F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7C4C-B155-4698-AAC7-14B3DB8052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33322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327651" y="2924178"/>
            <a:ext cx="6337300" cy="20177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08345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1" y="188913"/>
            <a:ext cx="10557933" cy="10080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1" y="1600201"/>
            <a:ext cx="4986867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93418" y="1600200"/>
            <a:ext cx="4988983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93418" y="3938589"/>
            <a:ext cx="4988983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2833087"/>
      </p:ext>
    </p:extLst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ti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1.tif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5DE25-B729-4598-909B-2A8C1F8CA86D}" type="datetime1">
              <a:rPr lang="en-AU" smtClean="0"/>
              <a:t>2/08/2023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C3EB3-188E-4DC5-BA3A-A579871E6A1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863600" y="2014541"/>
            <a:ext cx="5344584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AU" sz="3075">
                <a:solidFill>
                  <a:schemeClr val="bg1"/>
                </a:solidFill>
                <a:cs typeface="Arial" charset="0"/>
              </a:rPr>
              <a:t>Click to </a:t>
            </a:r>
            <a:r>
              <a:rPr lang="en-AU" sz="3075" dirty="0">
                <a:solidFill>
                  <a:schemeClr val="bg1"/>
                </a:solidFill>
                <a:cs typeface="Arial" charset="0"/>
              </a:rPr>
              <a:t>edit Master title style</a:t>
            </a:r>
            <a:endParaRPr lang="en-US" sz="3075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863600" y="3886200"/>
            <a:ext cx="534458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en-AU" sz="2100">
                <a:solidFill>
                  <a:schemeClr val="bg1"/>
                </a:solidFill>
                <a:cs typeface="Arial" charset="0"/>
              </a:rPr>
              <a:t>Click to </a:t>
            </a:r>
            <a:r>
              <a:rPr lang="en-AU" sz="2100" dirty="0">
                <a:solidFill>
                  <a:schemeClr val="bg1"/>
                </a:solidFill>
                <a:cs typeface="Arial" charset="0"/>
              </a:rPr>
              <a:t>edit Master subtitle style</a:t>
            </a:r>
            <a:endParaRPr lang="en-US" sz="21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645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piccc_purple_2011_big.psd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871440"/>
            <a:ext cx="6551763" cy="498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UOM-Rev3D_H_A6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1541" y="5915838"/>
            <a:ext cx="2980461" cy="94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3500" y="995357"/>
            <a:ext cx="10111085" cy="1569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5135893" y="3429003"/>
            <a:ext cx="6446507" cy="1944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9F5C2E-4446-4731-BDC2-53163F8D816F}"/>
              </a:ext>
            </a:extLst>
          </p:cNvPr>
          <p:cNvSpPr/>
          <p:nvPr userDrawn="1"/>
        </p:nvSpPr>
        <p:spPr>
          <a:xfrm>
            <a:off x="2" y="6488668"/>
            <a:ext cx="335354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35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Primary Industries Climate Challenges Centre</a:t>
            </a:r>
            <a:endParaRPr lang="en-AU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9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latin typeface="+mj-lt"/>
          <a:ea typeface="ＭＳ Ｐゴシック" pitchFamily="64" charset="-128"/>
          <a:cs typeface="ＭＳ Ｐゴシック" pitchFamily="64" charset="-128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ctr" defTabSz="3429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400" kern="1200">
          <a:solidFill>
            <a:schemeClr val="bg1"/>
          </a:solidFill>
          <a:latin typeface="+mn-lt"/>
          <a:ea typeface="ＭＳ Ｐゴシック" pitchFamily="64" charset="-128"/>
          <a:cs typeface="ＭＳ Ｐゴシック" pitchFamily="64" charset="-128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bg1"/>
          </a:solidFill>
          <a:latin typeface="+mn-lt"/>
          <a:ea typeface="ＭＳ Ｐゴシック" pitchFamily="64" charset="-128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bg1"/>
          </a:solidFill>
          <a:latin typeface="+mn-lt"/>
          <a:ea typeface="ＭＳ Ｐゴシック" pitchFamily="64" charset="-128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bg1"/>
          </a:solidFill>
          <a:latin typeface="+mn-lt"/>
          <a:ea typeface="ＭＳ Ｐゴシック" pitchFamily="64" charset="-128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bg1"/>
          </a:solidFill>
          <a:latin typeface="+mn-lt"/>
          <a:ea typeface="ＭＳ Ｐゴシック" pitchFamily="64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EACB36-EDD7-42BD-B3DF-E0D197AA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DF97D-AFDC-4336-8835-96FCB4FAD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7D2D5-8A96-40D6-8936-A285998B6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88CAB-BE2C-4D58-BE71-FBADCEC7CAB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D61F9-1B60-43F5-AFD5-17B571644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04DBB-6EE8-4435-AAAD-A0B4EDBE5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6FBA9-5964-4414-9451-84938C4493E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0A851DB-8732-43A7-A332-AACB4E3342EF}"/>
              </a:ext>
            </a:extLst>
          </p:cNvPr>
          <p:cNvSpPr txBox="1">
            <a:spLocks/>
          </p:cNvSpPr>
          <p:nvPr userDrawn="1"/>
        </p:nvSpPr>
        <p:spPr>
          <a:xfrm>
            <a:off x="143339" y="6538917"/>
            <a:ext cx="576064" cy="365125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Times" pitchFamily="18" charset="0"/>
                <a:ea typeface="MS PGothic" pitchFamily="34" charset="-128"/>
                <a:cs typeface="+mn-cs"/>
              </a:defRPr>
            </a:lvl9pPr>
          </a:lstStyle>
          <a:p>
            <a:fld id="{25577C4C-B155-4698-AAC7-14B3DB805251}" type="slidenum">
              <a:rPr lang="en-AU" sz="1100" smtClean="0"/>
              <a:pPr/>
              <a:t>‹#›</a:t>
            </a:fld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21982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chart" Target="../charts/chart4.xml"/><Relationship Id="rId5" Type="http://schemas.openxmlformats.org/officeDocument/2006/relationships/image" Target="../media/image31.emf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4633" y="3183112"/>
            <a:ext cx="7772400" cy="1470025"/>
          </a:xfrm>
        </p:spPr>
        <p:txBody>
          <a:bodyPr/>
          <a:lstStyle/>
          <a:p>
            <a:r>
              <a:rPr lang="en-GB" strike="sngStrike" dirty="0"/>
              <a:t>Carbon neutral</a:t>
            </a:r>
            <a:r>
              <a:rPr lang="en-GB" dirty="0"/>
              <a:t> or low emissions livestock production</a:t>
            </a:r>
            <a:endParaRPr lang="en-AU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7648" y="4865720"/>
            <a:ext cx="6400800" cy="1011553"/>
          </a:xfrm>
        </p:spPr>
        <p:txBody>
          <a:bodyPr>
            <a:normAutofit fontScale="85000" lnSpcReduction="20000"/>
          </a:bodyPr>
          <a:lstStyle/>
          <a:p>
            <a:r>
              <a:rPr lang="en-A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Richard Eckard</a:t>
            </a:r>
          </a:p>
          <a:p>
            <a:r>
              <a:rPr lang="en-A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Primary Industries Climate Challenges Centre</a:t>
            </a:r>
          </a:p>
          <a:p>
            <a:r>
              <a:rPr lang="en-A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of Melbourne</a:t>
            </a:r>
          </a:p>
          <a:p>
            <a:endParaRPr lang="en-A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" y="1"/>
            <a:ext cx="9235440" cy="28117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249289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28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July 2023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itchFamily="34" charset="-128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D08A5-5418-E7B1-B509-EB0361643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Who is asking for low emissions production?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2794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2511B6-A78A-4D03-BB3D-03B356E5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COP21 Paris Agreement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3716225"/>
            <a:ext cx="10515600" cy="2871643"/>
          </a:xfrm>
        </p:spPr>
        <p:txBody>
          <a:bodyPr>
            <a:normAutofit/>
          </a:bodyPr>
          <a:lstStyle/>
          <a:p>
            <a:r>
              <a:rPr lang="en-US" dirty="0"/>
              <a:t>Reach global peaking GHG emissions as soon as possible </a:t>
            </a:r>
          </a:p>
          <a:p>
            <a:pPr lvl="1"/>
            <a:r>
              <a:rPr lang="en-US" dirty="0"/>
              <a:t>Achieve </a:t>
            </a:r>
            <a:r>
              <a:rPr lang="en-GB" dirty="0"/>
              <a:t>a balance between anthropogenic emissions by sources and removals </a:t>
            </a:r>
            <a:r>
              <a:rPr lang="en-US" dirty="0"/>
              <a:t>by 2050</a:t>
            </a:r>
            <a:endParaRPr lang="en-AU" dirty="0"/>
          </a:p>
          <a:p>
            <a:pPr lvl="1"/>
            <a:r>
              <a:rPr lang="en-AU" dirty="0"/>
              <a:t>COP26 - Increased 2030 ambition </a:t>
            </a:r>
          </a:p>
        </p:txBody>
      </p:sp>
      <p:pic>
        <p:nvPicPr>
          <p:cNvPr id="8" name="Picture 7" descr="Chart, line chart, histogram&#10;&#10;Description automatically generated">
            <a:extLst>
              <a:ext uri="{FF2B5EF4-FFF2-40B4-BE49-F238E27FC236}">
                <a16:creationId xmlns:a16="http://schemas.microsoft.com/office/drawing/2014/main" id="{C729818F-F113-4729-BBA7-9A1C59E19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996363"/>
            <a:ext cx="8280920" cy="27768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4E10A1-5C04-4346-8FA8-67B86A603866}"/>
              </a:ext>
            </a:extLst>
          </p:cNvPr>
          <p:cNvSpPr txBox="1"/>
          <p:nvPr/>
        </p:nvSpPr>
        <p:spPr>
          <a:xfrm>
            <a:off x="0" y="6553331"/>
            <a:ext cx="23291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Source: Malte </a:t>
            </a:r>
            <a:r>
              <a:rPr kumimoji="0" lang="en-A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Meinshausen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2015 </a:t>
            </a: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5B5D7D-439A-101F-547A-9DEC2719B65B}"/>
              </a:ext>
            </a:extLst>
          </p:cNvPr>
          <p:cNvSpPr txBox="1"/>
          <p:nvPr/>
        </p:nvSpPr>
        <p:spPr>
          <a:xfrm>
            <a:off x="7460427" y="5291447"/>
            <a:ext cx="4593087" cy="12618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To meet 1.5 </a:t>
            </a:r>
            <a:r>
              <a:rPr kumimoji="0" lang="en-AU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0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C, methane must reduce by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- 11-30% by 2030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- 24-47% by 2050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			(Arndt et al. 2022)</a:t>
            </a:r>
          </a:p>
        </p:txBody>
      </p:sp>
    </p:spTree>
    <p:extLst>
      <p:ext uri="{BB962C8B-B14F-4D97-AF65-F5344CB8AC3E}">
        <p14:creationId xmlns:p14="http://schemas.microsoft.com/office/powerpoint/2010/main" val="964703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2AE57F-D7C5-3C53-1BE3-C8A7304A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 dirty="0">
                <a:latin typeface="+mj-lt"/>
              </a:rPr>
              <a:t>An alarming and growing disconnect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3DFF3-B229-27B3-81B0-6DE5EE484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6697532" cy="4971618"/>
          </a:xfrm>
        </p:spPr>
        <p:txBody>
          <a:bodyPr>
            <a:normAutofit fontScale="85000" lnSpcReduction="20000"/>
          </a:bodyPr>
          <a:lstStyle/>
          <a:p>
            <a:r>
              <a:rPr lang="en-AU" sz="2400" b="1" dirty="0">
                <a:latin typeface="+mj-lt"/>
              </a:rPr>
              <a:t>Industry bodies</a:t>
            </a:r>
          </a:p>
          <a:p>
            <a:pPr lvl="1"/>
            <a:r>
              <a:rPr lang="en-AU" b="1" dirty="0">
                <a:latin typeface="+mj-lt"/>
              </a:rPr>
              <a:t>Emissions intensity targets</a:t>
            </a:r>
          </a:p>
          <a:p>
            <a:pPr lvl="1"/>
            <a:r>
              <a:rPr lang="en-AU" b="1" dirty="0">
                <a:latin typeface="+mj-lt"/>
              </a:rPr>
              <a:t>Arguing for lesser targets for methane </a:t>
            </a:r>
          </a:p>
          <a:p>
            <a:pPr lvl="2"/>
            <a:r>
              <a:rPr lang="en-AU" b="1" dirty="0">
                <a:latin typeface="+mj-lt"/>
              </a:rPr>
              <a:t>GWP* vs GWP100</a:t>
            </a:r>
          </a:p>
          <a:p>
            <a:pPr lvl="2"/>
            <a:r>
              <a:rPr lang="en-AU" b="1" dirty="0">
                <a:latin typeface="+mj-lt"/>
              </a:rPr>
              <a:t>Biogenic vs fossil methane</a:t>
            </a:r>
          </a:p>
          <a:p>
            <a:pPr lvl="2"/>
            <a:r>
              <a:rPr lang="en-AU" b="1" dirty="0">
                <a:latin typeface="+mj-lt"/>
              </a:rPr>
              <a:t>Climate neutral vs carbon neutral</a:t>
            </a:r>
          </a:p>
          <a:p>
            <a:r>
              <a:rPr lang="en-AU" sz="2400" b="1" dirty="0">
                <a:latin typeface="+mj-lt"/>
              </a:rPr>
              <a:t>International policy </a:t>
            </a:r>
          </a:p>
          <a:p>
            <a:pPr lvl="1"/>
            <a:r>
              <a:rPr lang="en-GB" dirty="0"/>
              <a:t>Key policy lever to avoid 1.5</a:t>
            </a:r>
            <a:r>
              <a:rPr lang="en-GB" baseline="30000" dirty="0"/>
              <a:t>0</a:t>
            </a:r>
            <a:r>
              <a:rPr lang="en-GB" dirty="0"/>
              <a:t> overshoot</a:t>
            </a:r>
          </a:p>
          <a:p>
            <a:pPr lvl="1"/>
            <a:r>
              <a:rPr lang="en-GB" dirty="0"/>
              <a:t>Binding methane reduction targets (e.g. NZ)</a:t>
            </a:r>
          </a:p>
          <a:p>
            <a:pPr lvl="1"/>
            <a:r>
              <a:rPr lang="en-GB" dirty="0"/>
              <a:t>Separate methane reduction targets (e.g. NZ)</a:t>
            </a:r>
          </a:p>
          <a:p>
            <a:pPr lvl="1"/>
            <a:r>
              <a:rPr lang="en-GB" i="1" dirty="0"/>
              <a:t>Reduce animal numbers in line with a just transition policy for the transformation of the animal agriculture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61165-8956-8C0A-E22E-B14FA3B3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C6FBA9-5964-4414-9451-84938C449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C5E922-2E44-E09C-6C7E-F8D2E5558572}"/>
              </a:ext>
            </a:extLst>
          </p:cNvPr>
          <p:cNvSpPr txBox="1"/>
          <p:nvPr/>
        </p:nvSpPr>
        <p:spPr>
          <a:xfrm>
            <a:off x="504527" y="6491445"/>
            <a:ext cx="6096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www.changingmarkets.org; www.iatp.org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7C0787-D7B3-7AD5-938D-06E4DAE08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156" y="876552"/>
            <a:ext cx="4195483" cy="598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1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Supply chain responses to Paris Agreement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9ACCD37-3ECE-4A35-B74D-7B7241045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6" y="903583"/>
            <a:ext cx="5100084" cy="49716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400" dirty="0"/>
              <a:t>Fonterra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Climate-neutral growth to 2030 for pre-farmgate emissions from a 2015 base year </a:t>
            </a:r>
            <a:endParaRPr lang="en-AU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400" dirty="0"/>
              <a:t>Unilever</a:t>
            </a:r>
            <a:r>
              <a:rPr lang="en-GB" sz="1400" dirty="0">
                <a:solidFill>
                  <a:srgbClr val="FF0000"/>
                </a:solidFill>
              </a:rPr>
              <a:t> **</a:t>
            </a:r>
            <a:endParaRPr lang="en-AU" sz="14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Reducing the GHG impact of their products by 50% by 2030, compared to baseline of 2010 </a:t>
            </a:r>
            <a:endParaRPr lang="en-AU" sz="14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400" dirty="0"/>
              <a:t>Mondelez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Reduce absolute GHG from manufacturing 15%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AU" sz="1400" dirty="0"/>
              <a:t>100% renewable energy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400" dirty="0"/>
              <a:t>Nestle</a:t>
            </a:r>
            <a:r>
              <a:rPr lang="en-GB" sz="1400" dirty="0">
                <a:solidFill>
                  <a:srgbClr val="FF0000"/>
                </a:solidFill>
              </a:rPr>
              <a:t> **</a:t>
            </a:r>
            <a:endParaRPr lang="en-AU" sz="14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Zero environmental impact in our operations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JBS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Net-zero GHG by 2040 and zero deforestation across its global supply chain by 2035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Heineken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Carbon neutral barley-malt supply chain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Rabobank &amp; NAB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Net zero financed emissions by 2050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Hold 50% of Australia </a:t>
            </a:r>
            <a:r>
              <a:rPr lang="en-GB" sz="1400" dirty="0" err="1"/>
              <a:t>agri</a:t>
            </a:r>
            <a:r>
              <a:rPr lang="en-GB" sz="1400" dirty="0"/>
              <a:t>-debt market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9731FF-39B1-4B16-A6D8-9060C61BC3D1}"/>
              </a:ext>
            </a:extLst>
          </p:cNvPr>
          <p:cNvSpPr/>
          <p:nvPr/>
        </p:nvSpPr>
        <p:spPr>
          <a:xfrm>
            <a:off x="3178419" y="5414877"/>
            <a:ext cx="7221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Of the 100 largest economies 69 are companies and 31 are countries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t>70% of Australian farm produce is exported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Government policy may now be less influential than market forces</a:t>
            </a: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AE5322BE-257B-49C4-B07E-FDB35A058E23}"/>
              </a:ext>
            </a:extLst>
          </p:cNvPr>
          <p:cNvSpPr txBox="1">
            <a:spLocks/>
          </p:cNvSpPr>
          <p:nvPr/>
        </p:nvSpPr>
        <p:spPr>
          <a:xfrm>
            <a:off x="5879805" y="903583"/>
            <a:ext cx="5550195" cy="5009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GHG across our value chain 27% by 2025 and 67% by 2050 (from 2015 levels) 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Kellogg Company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**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65% reduction by 2050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renewable energy 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Pfizer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 to 80% by 2050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Wilmar international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89.72% less GHG from 2013 to 2020 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renewable energy 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Olam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GHGs by 50% by 2030 both in our own operations and in our supply chain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2050, we aspire to be carbon positive in operations, requiring a 5% emissions reduction per year from 2031 – 2050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FA9D07-092E-45C8-97E4-AE3C9886D29B}"/>
              </a:ext>
            </a:extLst>
          </p:cNvPr>
          <p:cNvSpPr txBox="1"/>
          <p:nvPr/>
        </p:nvSpPr>
        <p:spPr>
          <a:xfrm>
            <a:off x="397027" y="6578777"/>
            <a:ext cx="94462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Source: Company sustainability reports https://oxfamapps.org/fp2p/the-worlds-top-100-economies-31-countries-69-corporations/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3AA522-E190-48C9-B3D6-696A2795AB3C}"/>
              </a:ext>
            </a:extLst>
          </p:cNvPr>
          <p:cNvSpPr txBox="1"/>
          <p:nvPr/>
        </p:nvSpPr>
        <p:spPr>
          <a:xfrm>
            <a:off x="9673088" y="1953784"/>
            <a:ext cx="22876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marR="0" lvl="0" indent="-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**	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committed to increasing plant-based protein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536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3F189B-D02C-4EF1-95E5-6E4F07B39887}"/>
              </a:ext>
            </a:extLst>
          </p:cNvPr>
          <p:cNvSpPr/>
          <p:nvPr/>
        </p:nvSpPr>
        <p:spPr>
          <a:xfrm>
            <a:off x="4007768" y="4146799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FAIRR – an index of livestock production against the Sustainable Development Goals (SDGs).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A resource for institutional investors on risk of investment in livestock.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7135688-D4D3-4F5F-B8AE-8727305432F6}"/>
              </a:ext>
            </a:extLst>
          </p:cNvPr>
          <p:cNvSpPr txBox="1">
            <a:spLocks/>
          </p:cNvSpPr>
          <p:nvPr/>
        </p:nvSpPr>
        <p:spPr>
          <a:xfrm>
            <a:off x="1127448" y="188640"/>
            <a:ext cx="10226352" cy="684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Industry and market drivers: investor responses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16DBAE-3306-41D4-9DFE-85E3C82C3578}"/>
              </a:ext>
            </a:extLst>
          </p:cNvPr>
          <p:cNvSpPr txBox="1"/>
          <p:nvPr/>
        </p:nvSpPr>
        <p:spPr>
          <a:xfrm>
            <a:off x="479376" y="6530860"/>
            <a:ext cx="60486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Source: Figure 3: FAIRR Index League Table (all factors); final company scores (out of 100)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BF5C6E-9D2E-43FF-96BF-1205F68491C1}"/>
              </a:ext>
            </a:extLst>
          </p:cNvPr>
          <p:cNvGrpSpPr/>
          <p:nvPr/>
        </p:nvGrpSpPr>
        <p:grpSpPr>
          <a:xfrm>
            <a:off x="623392" y="1226030"/>
            <a:ext cx="10945216" cy="2920769"/>
            <a:chOff x="810099" y="873109"/>
            <a:chExt cx="10945216" cy="2920769"/>
          </a:xfrm>
        </p:grpSpPr>
        <p:pic>
          <p:nvPicPr>
            <p:cNvPr id="10" name="Picture 9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7EEA4EA8-A438-4E45-941E-DEDE027EC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99" y="1006161"/>
              <a:ext cx="10945216" cy="278771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EC7E0F-BE24-4442-87E3-1FBA9F5C940D}"/>
                </a:ext>
              </a:extLst>
            </p:cNvPr>
            <p:cNvSpPr/>
            <p:nvPr/>
          </p:nvSpPr>
          <p:spPr>
            <a:xfrm>
              <a:off x="10419081" y="937701"/>
              <a:ext cx="76841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" pitchFamily="18" charset="0"/>
                  <a:ea typeface="MS PGothic" pitchFamily="34" charset="-128"/>
                  <a:cs typeface="+mn-cs"/>
                </a:rPr>
                <a:t>Poor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2FBA55D-34ED-4F9F-9DC5-712FAA33998C}"/>
                </a:ext>
              </a:extLst>
            </p:cNvPr>
            <p:cNvSpPr/>
            <p:nvPr/>
          </p:nvSpPr>
          <p:spPr>
            <a:xfrm>
              <a:off x="973127" y="873109"/>
              <a:ext cx="8643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pitchFamily="18" charset="0"/>
                  <a:ea typeface="MS PGothic" pitchFamily="34" charset="-128"/>
                  <a:cs typeface="+mn-cs"/>
                </a:rPr>
                <a:t>Good</a:t>
              </a:r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03C3EE-5B48-4E49-8189-F1244AD4E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3392" y="4228924"/>
            <a:ext cx="3240360" cy="200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7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DEA1D4-3B04-4D81-B319-6E0A37DD1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 fontScale="90000"/>
          </a:bodyPr>
          <a:lstStyle/>
          <a:p>
            <a:r>
              <a:rPr lang="en-US" dirty="0"/>
              <a:t>Industry and market drivers: potential impact on dairy</a:t>
            </a: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83B76-8933-4C64-B1CB-8C0CF1883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5426744"/>
          </a:xfrm>
        </p:spPr>
        <p:txBody>
          <a:bodyPr>
            <a:normAutofit lnSpcReduction="10000"/>
          </a:bodyPr>
          <a:lstStyle/>
          <a:p>
            <a:r>
              <a:rPr lang="en-AU" dirty="0"/>
              <a:t>Danone purchased SILK/</a:t>
            </a:r>
            <a:r>
              <a:rPr lang="en-AU" dirty="0" err="1"/>
              <a:t>Whitewave</a:t>
            </a:r>
            <a:r>
              <a:rPr lang="en-AU" dirty="0"/>
              <a:t> (2017)</a:t>
            </a:r>
          </a:p>
          <a:p>
            <a:pPr lvl="1"/>
            <a:r>
              <a:rPr lang="en-AU" dirty="0"/>
              <a:t>$12.5B Silk brands</a:t>
            </a:r>
          </a:p>
          <a:p>
            <a:pPr lvl="2"/>
            <a:r>
              <a:rPr lang="en-GB" dirty="0"/>
              <a:t>″A perfect match to build a global leader </a:t>
            </a:r>
            <a:r>
              <a:rPr lang="en-GB" b="1" dirty="0"/>
              <a:t>leveraging consumer trends </a:t>
            </a:r>
            <a:r>
              <a:rPr lang="en-GB" dirty="0"/>
              <a:t>and expectations for </a:t>
            </a:r>
            <a:r>
              <a:rPr lang="en-GB" b="1" dirty="0"/>
              <a:t>healthier and more sustainable </a:t>
            </a:r>
            <a:r>
              <a:rPr lang="en-GB" dirty="0"/>
              <a:t>eating and drinking choices,” - CEO Danone.</a:t>
            </a:r>
            <a:endParaRPr lang="en-AU" dirty="0"/>
          </a:p>
          <a:p>
            <a:r>
              <a:rPr lang="en-US" dirty="0"/>
              <a:t>Eden Brew </a:t>
            </a:r>
          </a:p>
          <a:p>
            <a:pPr lvl="1"/>
            <a:r>
              <a:rPr lang="en-AU" dirty="0"/>
              <a:t>Norco Co-Op &amp; CSIRO </a:t>
            </a:r>
          </a:p>
          <a:p>
            <a:pPr lvl="2"/>
            <a:r>
              <a:rPr lang="en-AU" dirty="0"/>
              <a:t>Milk from precision fermentation (</a:t>
            </a:r>
            <a:r>
              <a:rPr lang="en-AU" i="1" dirty="0"/>
              <a:t>Casein without the cow</a:t>
            </a:r>
            <a:r>
              <a:rPr lang="en-AU" dirty="0"/>
              <a:t>)</a:t>
            </a:r>
          </a:p>
          <a:p>
            <a:pPr lvl="2"/>
            <a:r>
              <a:rPr lang="en-GB" dirty="0"/>
              <a:t>“We use a fraction of the water, a fraction of the land. There’s </a:t>
            </a:r>
            <a:r>
              <a:rPr lang="en-GB" b="1" dirty="0"/>
              <a:t>no methane </a:t>
            </a:r>
            <a:r>
              <a:rPr lang="en-GB" dirty="0"/>
              <a:t>emissions from animals and </a:t>
            </a:r>
            <a:r>
              <a:rPr lang="en-GB" b="1" dirty="0"/>
              <a:t>no pollution </a:t>
            </a:r>
            <a:r>
              <a:rPr lang="en-GB" dirty="0"/>
              <a:t>into the water systems.” – CEO </a:t>
            </a:r>
            <a:r>
              <a:rPr lang="sv-SE" dirty="0"/>
              <a:t>Eden Brew. </a:t>
            </a:r>
          </a:p>
          <a:p>
            <a:r>
              <a:rPr lang="sv-SE" dirty="0"/>
              <a:t>These may not take over BUT</a:t>
            </a:r>
          </a:p>
          <a:p>
            <a:pPr lvl="1"/>
            <a:r>
              <a:rPr lang="sv-SE" dirty="0"/>
              <a:t>The words used in marketing should be a concern to dairy!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8F146-B79C-499A-A578-865B8B279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747" y="794906"/>
            <a:ext cx="2885950" cy="162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5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1206-2711-4195-AC1B-1EF5CA1A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 fontScale="90000"/>
          </a:bodyPr>
          <a:lstStyle/>
          <a:p>
            <a:r>
              <a:rPr lang="en-US" dirty="0"/>
              <a:t>Industry and market drivers: livestock industry responses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E7C89-BC6E-48CD-9AE5-DA12E0E07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547515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AU" dirty="0"/>
              <a:t>Australian Red Meat Industry (RMAC 2030 strategy)</a:t>
            </a:r>
          </a:p>
          <a:p>
            <a:pPr lvl="1">
              <a:lnSpc>
                <a:spcPct val="120000"/>
              </a:lnSpc>
            </a:pPr>
            <a:r>
              <a:rPr lang="en-AU" i="1" dirty="0"/>
              <a:t>Australian red-meat can be carbon (climate?) neutral by 2030 (CN30</a:t>
            </a:r>
            <a:r>
              <a:rPr lang="en-AU" dirty="0"/>
              <a:t>)</a:t>
            </a:r>
          </a:p>
          <a:p>
            <a:pPr>
              <a:lnSpc>
                <a:spcPct val="120000"/>
              </a:lnSpc>
            </a:pPr>
            <a:r>
              <a:rPr lang="en-US" dirty="0"/>
              <a:t>Mato Grosso do Sul, </a:t>
            </a:r>
            <a:r>
              <a:rPr lang="en-AU" dirty="0"/>
              <a:t>“MS carbon neutral” initiative</a:t>
            </a:r>
          </a:p>
          <a:p>
            <a:pPr>
              <a:lnSpc>
                <a:spcPct val="120000"/>
              </a:lnSpc>
            </a:pPr>
            <a:r>
              <a:rPr lang="en-AU" dirty="0"/>
              <a:t>New Zealand 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Net zero by 2050 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Non-zero methane target </a:t>
            </a:r>
          </a:p>
          <a:p>
            <a:pPr lvl="2">
              <a:lnSpc>
                <a:spcPct val="120000"/>
              </a:lnSpc>
            </a:pPr>
            <a:r>
              <a:rPr lang="en-GB" dirty="0"/>
              <a:t>Up to 47% by 2050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All farms required to complete a carbon audit by 2022</a:t>
            </a:r>
          </a:p>
          <a:p>
            <a:pPr lvl="2">
              <a:lnSpc>
                <a:spcPct val="120000"/>
              </a:lnSpc>
            </a:pPr>
            <a:r>
              <a:rPr lang="en-GB" dirty="0"/>
              <a:t>Research levy on methane </a:t>
            </a:r>
          </a:p>
          <a:p>
            <a:pPr>
              <a:lnSpc>
                <a:spcPct val="120000"/>
              </a:lnSpc>
            </a:pPr>
            <a:r>
              <a:rPr lang="en-US" dirty="0"/>
              <a:t>California SB 32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40 % less methane by 2030 over 1990</a:t>
            </a:r>
          </a:p>
          <a:p>
            <a:pPr>
              <a:lnSpc>
                <a:spcPct val="120000"/>
              </a:lnSpc>
            </a:pPr>
            <a:r>
              <a:rPr lang="en-US" dirty="0"/>
              <a:t>Global Methane Pledge at COP26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30% less methane by 2030 by 105 countries (plus Australia)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8B9EF1-BEE2-45EE-BEB1-60B084E21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260" y="2314962"/>
            <a:ext cx="1475866" cy="1627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132794-D3C0-4462-848E-49D82F72B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392" y="1124744"/>
            <a:ext cx="2123296" cy="3024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180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581D460-F87D-40D2-8644-096AB621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 fontScale="90000"/>
          </a:bodyPr>
          <a:lstStyle/>
          <a:p>
            <a:r>
              <a:rPr lang="en-US" dirty="0"/>
              <a:t>Industry and market drivers: carbon neutral agriculture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4B0E58-B004-4896-9B00-32298B95D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0724"/>
            <a:ext cx="10515600" cy="4971618"/>
          </a:xfrm>
        </p:spPr>
        <p:txBody>
          <a:bodyPr>
            <a:normAutofit/>
          </a:bodyPr>
          <a:lstStyle/>
          <a:p>
            <a:r>
              <a:rPr lang="en-US" dirty="0"/>
              <a:t>Livestock </a:t>
            </a:r>
          </a:p>
          <a:p>
            <a:pPr lvl="1"/>
            <a:r>
              <a:rPr lang="en-US" dirty="0"/>
              <a:t>Arcadian Organic &amp; Natural’s Meat Co’s </a:t>
            </a:r>
          </a:p>
          <a:p>
            <a:pPr lvl="1"/>
            <a:r>
              <a:rPr lang="en-US" dirty="0"/>
              <a:t>Flinders + Co Meats </a:t>
            </a:r>
          </a:p>
          <a:p>
            <a:pPr lvl="1"/>
            <a:r>
              <a:rPr lang="en-AU" dirty="0"/>
              <a:t>NAPCO</a:t>
            </a:r>
          </a:p>
          <a:p>
            <a:pPr lvl="1"/>
            <a:r>
              <a:rPr lang="en-AU" dirty="0"/>
              <a:t>COLES </a:t>
            </a:r>
          </a:p>
          <a:p>
            <a:r>
              <a:rPr lang="en-US" dirty="0"/>
              <a:t>Wine</a:t>
            </a:r>
          </a:p>
          <a:p>
            <a:pPr lvl="1"/>
            <a:r>
              <a:rPr lang="en-US" dirty="0"/>
              <a:t>Ross Hill</a:t>
            </a:r>
          </a:p>
          <a:p>
            <a:pPr lvl="1"/>
            <a:r>
              <a:rPr lang="en-US" dirty="0"/>
              <a:t>Tulloch</a:t>
            </a:r>
          </a:p>
          <a:p>
            <a:pPr lvl="1"/>
            <a:r>
              <a:rPr lang="en-US" dirty="0"/>
              <a:t>Cullen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1D1CEB-761E-4E96-9906-CC103902D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559" y="1494134"/>
            <a:ext cx="1611966" cy="1356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C922DF-9160-4791-8251-41F2EFBBC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743" y="1304323"/>
            <a:ext cx="2489447" cy="18792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48DEF1-2BA6-4551-86E8-AAC469783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300" y="2771288"/>
            <a:ext cx="1129950" cy="11176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986104-2D5C-49D2-B6A3-D2F3EF6EB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6432" y="2931337"/>
            <a:ext cx="941009" cy="13253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3A31E4-3C22-4835-BC9C-8ED0FB1508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2790" y="1580254"/>
            <a:ext cx="941010" cy="10210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D4D73B-8635-427B-9336-84C3D947D7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7627" y="4405440"/>
            <a:ext cx="1426916" cy="10210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46DA03-D208-4C7A-B1B0-AB2D1F01D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9028" y="5984276"/>
            <a:ext cx="2741510" cy="4326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CF28FF-6755-4D29-AC93-23CD4A59E2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7964" y="3330088"/>
            <a:ext cx="3312109" cy="25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1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4489-ADC0-9550-7250-8959BA7A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will the supply chain achieve their targets?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AFEF4-68D7-C0CC-CE29-D9A7132A6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Supply chains will need to meet their targets</a:t>
            </a:r>
          </a:p>
          <a:p>
            <a:r>
              <a:rPr lang="en-AU" dirty="0"/>
              <a:t>All suppliers will conduct GHG audit</a:t>
            </a:r>
          </a:p>
          <a:p>
            <a:pPr lvl="1"/>
            <a:r>
              <a:rPr lang="en-AU" dirty="0"/>
              <a:t>Data sent to supply chain buyer </a:t>
            </a:r>
          </a:p>
          <a:p>
            <a:r>
              <a:rPr lang="en-AU" dirty="0"/>
              <a:t>Purchaser starts buying at lowest GHG intensity</a:t>
            </a:r>
          </a:p>
          <a:p>
            <a:pPr lvl="1"/>
            <a:r>
              <a:rPr lang="en-AU" dirty="0"/>
              <a:t>The higher GHG they purchase costs them more carbon offsets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7A1DB-3B11-421E-13E0-199C38FA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C6FBA9-5964-4414-9451-84938C449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53021-9CE5-A8DC-4EEA-35EDDDE71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02" y="4983298"/>
            <a:ext cx="1446288" cy="1446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1A81EB-9625-A205-BA3A-E5EA181A6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141" y="4834905"/>
            <a:ext cx="2619375" cy="17430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B0DA143-C711-6682-3813-A829A0BE5C93}"/>
              </a:ext>
            </a:extLst>
          </p:cNvPr>
          <p:cNvGrpSpPr/>
          <p:nvPr/>
        </p:nvGrpSpPr>
        <p:grpSpPr>
          <a:xfrm>
            <a:off x="7257197" y="2976611"/>
            <a:ext cx="3964319" cy="505422"/>
            <a:chOff x="6532421" y="4057589"/>
            <a:chExt cx="3964319" cy="50542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98196EA-3439-6B21-5738-DA46BD553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32421" y="4057589"/>
              <a:ext cx="505422" cy="50542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AA157A-A49B-65A6-32ED-37BBCDFAE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02854" y="4057589"/>
              <a:ext cx="505422" cy="50542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36CB9A5-3706-321A-05B7-4C34026A9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01815" y="4057589"/>
              <a:ext cx="505422" cy="50542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5B2B709-E899-79CD-B667-27F5C96D1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07237" y="4057589"/>
              <a:ext cx="505422" cy="50542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EACA8D-3CE0-10B2-59EB-D13076F83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12659" y="4057589"/>
              <a:ext cx="505422" cy="50542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30E389-0CEA-2B37-2A40-AEA9F0A92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03207" y="4057589"/>
              <a:ext cx="505422" cy="50542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820EE21-2430-9832-B03C-FEF376839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86404" y="4057589"/>
              <a:ext cx="505422" cy="50542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8566992-A978-9AFC-CEC6-C63E468E2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91318" y="4057589"/>
              <a:ext cx="505422" cy="505422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664C3E-777D-7642-F7C8-23F90316AF6D}"/>
              </a:ext>
            </a:extLst>
          </p:cNvPr>
          <p:cNvSpPr txBox="1"/>
          <p:nvPr/>
        </p:nvSpPr>
        <p:spPr>
          <a:xfrm>
            <a:off x="7307097" y="2431600"/>
            <a:ext cx="38606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t>t CO</a:t>
            </a:r>
            <a:r>
              <a:rPr kumimoji="0" lang="en-AU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t>2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t>e/t LWT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t>8      10     12       15      18      20      22     25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B076B0C-76CF-A212-408D-A0174EFDD655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8096390" y="5706442"/>
            <a:ext cx="505751" cy="1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ED4CCE6-19FC-6A1D-FE43-8D761EEBE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369" y="5043748"/>
            <a:ext cx="1659410" cy="1217813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CEC5E16-C1BD-D0FD-58BF-3755A76EF3F2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6181779" y="5652654"/>
            <a:ext cx="622433" cy="1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491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F51A5A-9CE0-EF1E-409C-0DEA81C0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conclusion from Net Zero Australia plan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236B1AF-9C09-D43D-7350-9AB82D2E7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05345"/>
            <a:ext cx="5885329" cy="4971618"/>
          </a:xfrm>
        </p:spPr>
        <p:txBody>
          <a:bodyPr>
            <a:normAutofit/>
          </a:bodyPr>
          <a:lstStyle/>
          <a:p>
            <a:r>
              <a:rPr lang="en-AU" dirty="0"/>
              <a:t>Agriculture will need to </a:t>
            </a:r>
            <a:r>
              <a:rPr lang="en-AU" b="1" dirty="0"/>
              <a:t>inset</a:t>
            </a:r>
            <a:r>
              <a:rPr lang="en-AU" dirty="0"/>
              <a:t> ALL their own soil and tree carbon </a:t>
            </a:r>
          </a:p>
          <a:p>
            <a:pPr lvl="1"/>
            <a:r>
              <a:rPr lang="en-AU" dirty="0"/>
              <a:t>Maintain supply chain access post 2030</a:t>
            </a:r>
          </a:p>
          <a:p>
            <a:r>
              <a:rPr lang="en-AU" dirty="0"/>
              <a:t>There are no surplus offsets in agriculture!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13EDE9-04D9-56F5-3809-016CB61CA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898" y="1742661"/>
            <a:ext cx="4995380" cy="37298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D7EA3A-7EDE-F0A2-52EF-03F3F1F1DA96}"/>
              </a:ext>
            </a:extLst>
          </p:cNvPr>
          <p:cNvSpPr txBox="1"/>
          <p:nvPr/>
        </p:nvSpPr>
        <p:spPr>
          <a:xfrm>
            <a:off x="573829" y="4456882"/>
            <a:ext cx="57849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Planting ALL wheat land in WA, will provide the NW-WA mining industry with max 50% offset for 25 years – but the wheat industry is gone</a:t>
            </a:r>
          </a:p>
        </p:txBody>
      </p:sp>
    </p:spTree>
    <p:extLst>
      <p:ext uri="{BB962C8B-B14F-4D97-AF65-F5344CB8AC3E}">
        <p14:creationId xmlns:p14="http://schemas.microsoft.com/office/powerpoint/2010/main" val="296790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456D4B-DD18-4DDE-97A3-2731D646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Marketing carbon neutral or carbon credits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89E168-7674-427E-A6A4-4B20BFAF0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1304" y="1070264"/>
            <a:ext cx="5688496" cy="5106699"/>
          </a:xfrm>
        </p:spPr>
        <p:txBody>
          <a:bodyPr>
            <a:normAutofit/>
          </a:bodyPr>
          <a:lstStyle/>
          <a:p>
            <a:r>
              <a:rPr lang="en-AU" dirty="0"/>
              <a:t>To 2030</a:t>
            </a:r>
          </a:p>
          <a:p>
            <a:pPr lvl="1"/>
            <a:r>
              <a:rPr lang="en-AU" dirty="0"/>
              <a:t>Access to premium markets </a:t>
            </a:r>
          </a:p>
          <a:p>
            <a:pPr lvl="2"/>
            <a:r>
              <a:rPr lang="en-AU" dirty="0"/>
              <a:t>e.g. carbon neutral wool</a:t>
            </a:r>
          </a:p>
          <a:p>
            <a:r>
              <a:rPr lang="en-AU" dirty="0"/>
              <a:t>Post 2030</a:t>
            </a:r>
          </a:p>
          <a:p>
            <a:pPr lvl="1"/>
            <a:r>
              <a:rPr lang="en-AU" dirty="0"/>
              <a:t>Future compliance with supply chain targets</a:t>
            </a:r>
          </a:p>
          <a:p>
            <a:pPr lvl="2"/>
            <a:r>
              <a:rPr lang="en-AU" b="1" dirty="0"/>
              <a:t>Insetting</a:t>
            </a:r>
            <a:r>
              <a:rPr lang="en-AU" dirty="0"/>
              <a:t> not offsetting </a:t>
            </a:r>
          </a:p>
          <a:p>
            <a:pPr lvl="1"/>
            <a:r>
              <a:rPr lang="en-AU" dirty="0"/>
              <a:t>Carbon credits only allowed in </a:t>
            </a:r>
          </a:p>
          <a:p>
            <a:pPr lvl="2"/>
            <a:r>
              <a:rPr lang="en-AU" dirty="0"/>
              <a:t>“hard to abate” sectors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EEBFC-BB7D-3FC7-D1E0-FE8A41567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70264"/>
            <a:ext cx="5582478" cy="5106699"/>
          </a:xfrm>
        </p:spPr>
        <p:txBody>
          <a:bodyPr/>
          <a:lstStyle/>
          <a:p>
            <a:r>
              <a:rPr lang="en-US" dirty="0"/>
              <a:t>Fundamental difference between </a:t>
            </a:r>
          </a:p>
          <a:p>
            <a:pPr lvl="1"/>
            <a:r>
              <a:rPr lang="en-US" dirty="0"/>
              <a:t>Carbon sequestration offset </a:t>
            </a:r>
          </a:p>
          <a:p>
            <a:pPr lvl="2"/>
            <a:r>
              <a:rPr lang="en-US" dirty="0"/>
              <a:t>Finite accumulating stock </a:t>
            </a:r>
          </a:p>
          <a:p>
            <a:pPr lvl="2"/>
            <a:r>
              <a:rPr lang="en-US" dirty="0"/>
              <a:t>Will need these stocks as an INSET</a:t>
            </a:r>
          </a:p>
          <a:p>
            <a:pPr lvl="1"/>
            <a:r>
              <a:rPr lang="en-US" dirty="0"/>
              <a:t>Emissions avoidance offset = flux</a:t>
            </a:r>
          </a:p>
          <a:p>
            <a:pPr lvl="2"/>
            <a:r>
              <a:rPr lang="en-US" dirty="0"/>
              <a:t>Could sell these up to the day neutrality is required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44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456D4B-DD18-4DDE-97A3-2731D646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Australian Agricultural Sustainability Framework</a:t>
            </a:r>
            <a:endParaRPr lang="en-AU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ADC168-C558-5B75-B6EB-1838CF14D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2834" y="1204913"/>
            <a:ext cx="8966332" cy="497205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DBFC8B-68BC-71D7-0441-D18A86B33EC9}"/>
              </a:ext>
            </a:extLst>
          </p:cNvPr>
          <p:cNvSpPr/>
          <p:nvPr/>
        </p:nvSpPr>
        <p:spPr>
          <a:xfrm>
            <a:off x="3567165" y="1386673"/>
            <a:ext cx="3466681" cy="1808703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97D1D3-8E88-D0FC-E49B-E7D817FAE4A5}"/>
              </a:ext>
            </a:extLst>
          </p:cNvPr>
          <p:cNvSpPr/>
          <p:nvPr/>
        </p:nvSpPr>
        <p:spPr>
          <a:xfrm>
            <a:off x="6752494" y="1467060"/>
            <a:ext cx="2311120" cy="1808703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AF0F4-7322-E965-EBBF-B4679673F6E5}"/>
              </a:ext>
            </a:extLst>
          </p:cNvPr>
          <p:cNvSpPr txBox="1"/>
          <p:nvPr/>
        </p:nvSpPr>
        <p:spPr>
          <a:xfrm>
            <a:off x="520003" y="6429086"/>
            <a:ext cx="84129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https://www.farminstitute.org.au/the-australian-agricultural-sustainability-framework/</a:t>
            </a:r>
          </a:p>
        </p:txBody>
      </p:sp>
    </p:spTree>
    <p:extLst>
      <p:ext uri="{BB962C8B-B14F-4D97-AF65-F5344CB8AC3E}">
        <p14:creationId xmlns:p14="http://schemas.microsoft.com/office/powerpoint/2010/main" val="186698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08C7-2662-4ECF-A88E-F28B7A4E0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are the emissions from various agricultural systems? </a:t>
            </a:r>
            <a:br>
              <a:rPr lang="en-GB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2553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172972" y="1628800"/>
          <a:ext cx="415568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DBF9B39-A63D-42EE-A638-7D8E3710B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141" y="2007211"/>
            <a:ext cx="3720084" cy="287731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BED8767-FFFC-46D8-930B-C065FA923B01}"/>
              </a:ext>
            </a:extLst>
          </p:cNvPr>
          <p:cNvGrpSpPr/>
          <p:nvPr/>
        </p:nvGrpSpPr>
        <p:grpSpPr>
          <a:xfrm>
            <a:off x="7896200" y="1412776"/>
            <a:ext cx="4160239" cy="4183835"/>
            <a:chOff x="7150926" y="679390"/>
            <a:chExt cx="4160239" cy="418383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8D808A-34AC-4828-8320-DFF141B5E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5479" y="705687"/>
              <a:ext cx="4155686" cy="415753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9397F18-BA05-4BC6-80D0-6A311E8AC19B}"/>
                </a:ext>
              </a:extLst>
            </p:cNvPr>
            <p:cNvSpPr/>
            <p:nvPr/>
          </p:nvSpPr>
          <p:spPr>
            <a:xfrm>
              <a:off x="7150926" y="679390"/>
              <a:ext cx="4140756" cy="4157538"/>
            </a:xfrm>
            <a:prstGeom prst="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7466666-233A-4C90-9719-E077A46107C9}"/>
              </a:ext>
            </a:extLst>
          </p:cNvPr>
          <p:cNvSpPr/>
          <p:nvPr/>
        </p:nvSpPr>
        <p:spPr>
          <a:xfrm>
            <a:off x="450499" y="6530860"/>
            <a:ext cx="1353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Christie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et al.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2016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6DF5EE-99ED-4693-9437-5B86B88241AF}"/>
              </a:ext>
            </a:extLst>
          </p:cNvPr>
          <p:cNvSpPr txBox="1"/>
          <p:nvPr/>
        </p:nvSpPr>
        <p:spPr>
          <a:xfrm>
            <a:off x="9500558" y="4527293"/>
            <a:ext cx="22110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Grains / pulses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831C9A-ECB6-4D85-85BC-0DD841B8E973}"/>
              </a:ext>
            </a:extLst>
          </p:cNvPr>
          <p:cNvSpPr txBox="1"/>
          <p:nvPr/>
        </p:nvSpPr>
        <p:spPr>
          <a:xfrm>
            <a:off x="5541932" y="4527293"/>
            <a:ext cx="2282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Rangeland Beef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0F8D38-7B0F-4050-8B5E-1783F65EE2A9}"/>
              </a:ext>
            </a:extLst>
          </p:cNvPr>
          <p:cNvSpPr txBox="1"/>
          <p:nvPr/>
        </p:nvSpPr>
        <p:spPr>
          <a:xfrm>
            <a:off x="2085546" y="4527293"/>
            <a:ext cx="22822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Dairy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4544761-9C90-4F01-9D44-3A1A412F8577}"/>
              </a:ext>
            </a:extLst>
          </p:cNvPr>
          <p:cNvSpPr txBox="1">
            <a:spLocks/>
          </p:cNvSpPr>
          <p:nvPr/>
        </p:nvSpPr>
        <p:spPr>
          <a:xfrm>
            <a:off x="1127448" y="188640"/>
            <a:ext cx="10226352" cy="684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Greenhouse Gas Emissions: typical farm GHG Profiles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107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E9A506-3B1B-41C3-8488-BB495A8ED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676" y="953148"/>
            <a:ext cx="4017407" cy="3060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530A3-0DC5-49BF-92D8-89EB5F15A5AE}"/>
              </a:ext>
            </a:extLst>
          </p:cNvPr>
          <p:cNvSpPr txBox="1"/>
          <p:nvPr/>
        </p:nvSpPr>
        <p:spPr>
          <a:xfrm>
            <a:off x="2939149" y="3227481"/>
            <a:ext cx="2065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Poultry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732AD-939B-4248-ACAF-D8F21ECBBFC7}"/>
              </a:ext>
            </a:extLst>
          </p:cNvPr>
          <p:cNvSpPr txBox="1"/>
          <p:nvPr/>
        </p:nvSpPr>
        <p:spPr>
          <a:xfrm>
            <a:off x="9407836" y="3227481"/>
            <a:ext cx="2065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Pigs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FB7894D-2CE4-49EA-A2DE-7268D4B57EF0}"/>
              </a:ext>
            </a:extLst>
          </p:cNvPr>
          <p:cNvSpPr txBox="1">
            <a:spLocks/>
          </p:cNvSpPr>
          <p:nvPr/>
        </p:nvSpPr>
        <p:spPr>
          <a:xfrm>
            <a:off x="1127448" y="188640"/>
            <a:ext cx="10226352" cy="684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Greenhouse Gas Emissions: typical farm GHG profiles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2" name="Picture 11" descr="Chart, pie chart&#10;&#10;Description automatically generated">
            <a:extLst>
              <a:ext uri="{FF2B5EF4-FFF2-40B4-BE49-F238E27FC236}">
                <a16:creationId xmlns:a16="http://schemas.microsoft.com/office/drawing/2014/main" id="{BA5230D2-FF6E-4503-B523-8C9E8E633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787722"/>
            <a:ext cx="4127243" cy="3225988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718642" y="3566035"/>
          <a:ext cx="3683719" cy="3522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472477D-28A5-4168-BE55-CC323A7E171B}"/>
              </a:ext>
            </a:extLst>
          </p:cNvPr>
          <p:cNvSpPr txBox="1"/>
          <p:nvPr/>
        </p:nvSpPr>
        <p:spPr>
          <a:xfrm>
            <a:off x="2043576" y="6197089"/>
            <a:ext cx="2065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Cotton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B60E610-FE89-A3F7-98B1-79DDD06C1EC8}"/>
              </a:ext>
            </a:extLst>
          </p:cNvPr>
          <p:cNvGraphicFramePr>
            <a:graphicFrameLocks/>
          </p:cNvGraphicFramePr>
          <p:nvPr/>
        </p:nvGraphicFramePr>
        <p:xfrm>
          <a:off x="6482083" y="3907513"/>
          <a:ext cx="4246592" cy="3060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687CB0E-3D95-A438-58FA-646735BD9ED2}"/>
              </a:ext>
            </a:extLst>
          </p:cNvPr>
          <p:cNvSpPr txBox="1"/>
          <p:nvPr/>
        </p:nvSpPr>
        <p:spPr>
          <a:xfrm>
            <a:off x="5336490" y="6366366"/>
            <a:ext cx="2065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Vineyard and Wine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E919D3-474C-FFBD-EE71-904300ADA09A}"/>
              </a:ext>
            </a:extLst>
          </p:cNvPr>
          <p:cNvSpPr txBox="1"/>
          <p:nvPr/>
        </p:nvSpPr>
        <p:spPr>
          <a:xfrm>
            <a:off x="394398" y="6566420"/>
            <a:ext cx="3048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Abbott et al.(2016); Eckard et al. (2022)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596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C3DF68-C60D-45BA-9775-EA3B30841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7066"/>
            <a:ext cx="10972800" cy="52854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AU" sz="1800" dirty="0"/>
              <a:t>Chicken meat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3 to 5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2000" dirty="0"/>
              <a:t>Pigs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4 to 7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Grain production: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0.1 to 0.5 kg CO</a:t>
            </a:r>
            <a:r>
              <a:rPr lang="en-AU" sz="1600" baseline="-25000" dirty="0"/>
              <a:t>2</a:t>
            </a:r>
            <a:r>
              <a:rPr lang="en-AU" sz="1600" dirty="0"/>
              <a:t>e/kg grain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Dairy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8 to 21 t CO</a:t>
            </a:r>
            <a:r>
              <a:rPr lang="en-AU" sz="1600" baseline="-25000" dirty="0"/>
              <a:t>2</a:t>
            </a:r>
            <a:r>
              <a:rPr lang="en-AU" sz="1600" dirty="0"/>
              <a:t>e/t MS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Beef: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11 to 18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Sheep: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6 to 8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Wool: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21 to 28 kg CO</a:t>
            </a:r>
            <a:r>
              <a:rPr lang="en-AU" sz="1600" baseline="-25000" dirty="0"/>
              <a:t>2</a:t>
            </a:r>
            <a:r>
              <a:rPr lang="en-AU" sz="1600" dirty="0"/>
              <a:t>e/kg wool 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Wine: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0.6 to 4.68 kg CO</a:t>
            </a:r>
            <a:r>
              <a:rPr lang="en-AU" sz="1600" baseline="-25000" dirty="0"/>
              <a:t>2</a:t>
            </a:r>
            <a:r>
              <a:rPr lang="en-AU" sz="1600" dirty="0"/>
              <a:t>e/L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539625-2DCF-4E7B-8FFC-0EE1F081F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4692" y="144501"/>
            <a:ext cx="9197709" cy="684469"/>
          </a:xfrm>
        </p:spPr>
        <p:txBody>
          <a:bodyPr/>
          <a:lstStyle/>
          <a:p>
            <a:r>
              <a:rPr lang="en-AU" dirty="0"/>
              <a:t>Emission Intensity - comparisons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F19A3C-88FB-498E-967C-5086283E8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3" y="1124744"/>
            <a:ext cx="3041799" cy="2376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859571-83DD-40B6-8814-535E6C15E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00" y="2168267"/>
            <a:ext cx="2664295" cy="2665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BFFE04-9E31-44E3-809F-4F4E7F803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326" y="3364992"/>
            <a:ext cx="3067337" cy="23259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2CF52C-055F-4512-A3C4-611583973D83}"/>
              </a:ext>
            </a:extLst>
          </p:cNvPr>
          <p:cNvSpPr txBox="1"/>
          <p:nvPr/>
        </p:nvSpPr>
        <p:spPr>
          <a:xfrm>
            <a:off x="105803" y="6536173"/>
            <a:ext cx="81555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Wiedeman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et al.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(2015); Browne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et al.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 (2011); Alvarez-Hess et al. (2019); Abbott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et al.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(2016); </a:t>
            </a:r>
            <a:r>
              <a:rPr kumimoji="0" lang="en-A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Amienyo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 et al. 2014</a:t>
            </a: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E3B857-E8F7-4174-96C3-45D5426DA267}"/>
              </a:ext>
            </a:extLst>
          </p:cNvPr>
          <p:cNvSpPr txBox="1"/>
          <p:nvPr/>
        </p:nvSpPr>
        <p:spPr>
          <a:xfrm>
            <a:off x="10706618" y="1083457"/>
            <a:ext cx="1006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Poultry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2E307A-1A7A-4D5A-A51B-2B81CB674DBD}"/>
              </a:ext>
            </a:extLst>
          </p:cNvPr>
          <p:cNvSpPr txBox="1"/>
          <p:nvPr/>
        </p:nvSpPr>
        <p:spPr>
          <a:xfrm>
            <a:off x="11185994" y="3501008"/>
            <a:ext cx="1006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Dairy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C18D81-AAF1-4B7C-9595-4667DB245CF8}"/>
              </a:ext>
            </a:extLst>
          </p:cNvPr>
          <p:cNvSpPr txBox="1"/>
          <p:nvPr/>
        </p:nvSpPr>
        <p:spPr>
          <a:xfrm>
            <a:off x="6331604" y="1718837"/>
            <a:ext cx="1006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Grains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FDCC531-EB92-8E64-C8EF-0BBEE47F338B}"/>
              </a:ext>
            </a:extLst>
          </p:cNvPr>
          <p:cNvGraphicFramePr>
            <a:graphicFrameLocks/>
          </p:cNvGraphicFramePr>
          <p:nvPr/>
        </p:nvGraphicFramePr>
        <p:xfrm>
          <a:off x="5546690" y="4401730"/>
          <a:ext cx="2916167" cy="2193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394B3A4-FB62-234F-FF31-681C54B7AD8C}"/>
              </a:ext>
            </a:extLst>
          </p:cNvPr>
          <p:cNvSpPr txBox="1"/>
          <p:nvPr/>
        </p:nvSpPr>
        <p:spPr>
          <a:xfrm>
            <a:off x="8727197" y="5534066"/>
            <a:ext cx="1295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AU"/>
            </a:defPPr>
            <a:lvl1pPr>
              <a:defRPr sz="1800">
                <a:latin typeface="+mj-lt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Vineyard &amp; Wine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385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539625-2DCF-4E7B-8FFC-0EE1F081F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94832"/>
            <a:ext cx="10851147" cy="910519"/>
          </a:xfrm>
        </p:spPr>
        <p:txBody>
          <a:bodyPr/>
          <a:lstStyle/>
          <a:p>
            <a:r>
              <a:rPr lang="en-AU" dirty="0"/>
              <a:t>Potential for net zero?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C3DF68-C60D-45BA-9775-EA3B30841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1921"/>
            <a:ext cx="5181600" cy="50308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AU" sz="1800" dirty="0"/>
              <a:t>Chicken meat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3 to 5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2000" dirty="0"/>
              <a:t>Pigs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4 to 7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Grain production: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0.1 to 0.5 kg CO</a:t>
            </a:r>
            <a:r>
              <a:rPr lang="en-AU" sz="1600" baseline="-25000" dirty="0"/>
              <a:t>2</a:t>
            </a:r>
            <a:r>
              <a:rPr lang="en-AU" sz="1600" dirty="0"/>
              <a:t>e/kg grain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Dairy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8 to 21 t CO</a:t>
            </a:r>
            <a:r>
              <a:rPr lang="en-AU" sz="1600" baseline="-25000" dirty="0"/>
              <a:t>2</a:t>
            </a:r>
            <a:r>
              <a:rPr lang="en-AU" sz="1600" dirty="0"/>
              <a:t>e/t MS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Beef: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11 to 18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Sheep: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6 to 8 kg CO</a:t>
            </a:r>
            <a:r>
              <a:rPr lang="en-AU" sz="1600" baseline="-25000" dirty="0"/>
              <a:t>2</a:t>
            </a:r>
            <a:r>
              <a:rPr lang="en-AU" sz="1600" dirty="0"/>
              <a:t>e/kg LWT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Wool: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21 to 28 kg CO</a:t>
            </a:r>
            <a:r>
              <a:rPr lang="en-AU" sz="1600" baseline="-25000" dirty="0"/>
              <a:t>2</a:t>
            </a:r>
            <a:r>
              <a:rPr lang="en-AU" sz="1600" dirty="0"/>
              <a:t>e/kg wool </a:t>
            </a:r>
          </a:p>
          <a:p>
            <a:pPr>
              <a:lnSpc>
                <a:spcPct val="100000"/>
              </a:lnSpc>
            </a:pPr>
            <a:r>
              <a:rPr lang="en-AU" sz="1800" dirty="0"/>
              <a:t>Wine: </a:t>
            </a:r>
          </a:p>
          <a:p>
            <a:pPr lvl="1">
              <a:lnSpc>
                <a:spcPct val="100000"/>
              </a:lnSpc>
            </a:pPr>
            <a:r>
              <a:rPr lang="en-AU" sz="1600" dirty="0"/>
              <a:t>0.6 to 4.68 kg CO</a:t>
            </a:r>
            <a:r>
              <a:rPr lang="en-AU" sz="1600" baseline="-25000" dirty="0"/>
              <a:t>2</a:t>
            </a:r>
            <a:r>
              <a:rPr lang="en-AU" sz="1600" dirty="0"/>
              <a:t>e/L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1589B-217F-0976-C962-FF865881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91921"/>
            <a:ext cx="5181600" cy="50308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Pigs and poultry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Manure management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Renewable energy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Dairy and feedlots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50% is possible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Extensive grazing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10-20% may be possible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Wine &amp; perennial </a:t>
            </a:r>
            <a:r>
              <a:rPr lang="en-AU" sz="2133" dirty="0" err="1"/>
              <a:t>hort</a:t>
            </a:r>
            <a:endParaRPr lang="en-AU" sz="2133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100% achievable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Annual cropping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AU" sz="2133" dirty="0"/>
              <a:t>50% possible but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2CF52C-055F-4512-A3C4-611583973D83}"/>
              </a:ext>
            </a:extLst>
          </p:cNvPr>
          <p:cNvSpPr txBox="1"/>
          <p:nvPr/>
        </p:nvSpPr>
        <p:spPr>
          <a:xfrm>
            <a:off x="105805" y="6536174"/>
            <a:ext cx="64778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Wiedeman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et al.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(2015); Browne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et al.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 (2011); Alvarez-Hess et al. (2019); Abbott </a:t>
            </a:r>
            <a:r>
              <a:rPr kumimoji="0" lang="en-A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et al.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(2016)</a:t>
            </a: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00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454C1-933C-6203-FC79-D4300314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 we account for carbon neutrality?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75392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14C6F9-0D94-4BB0-98FC-C179FD2A3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/>
          </a:bodyPr>
          <a:lstStyle/>
          <a:p>
            <a:r>
              <a:rPr lang="en-US" dirty="0"/>
              <a:t>Carbon Farming and Carbon Neutral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FCD81-F26D-436B-9BE2-190961167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4971618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Carbon Farming</a:t>
            </a:r>
          </a:p>
          <a:p>
            <a:pPr lvl="1"/>
            <a:r>
              <a:rPr lang="en-CA" dirty="0"/>
              <a:t>Management principles that minimise </a:t>
            </a:r>
            <a:r>
              <a:rPr lang="en-CA" dirty="0" err="1"/>
              <a:t>GHGe</a:t>
            </a:r>
            <a:r>
              <a:rPr lang="en-CA" dirty="0"/>
              <a:t>, maximise carbon sequestration in the landscape, while improving the productivity and resilience of agricultural systems</a:t>
            </a:r>
          </a:p>
          <a:p>
            <a:pPr lvl="2"/>
            <a:r>
              <a:rPr lang="en-CA" dirty="0"/>
              <a:t>Australian bi-partisan definition</a:t>
            </a:r>
          </a:p>
          <a:p>
            <a:r>
              <a:rPr lang="en-CA" dirty="0"/>
              <a:t>Carbon Neutral or Net Zero</a:t>
            </a:r>
          </a:p>
          <a:p>
            <a:pPr lvl="1"/>
            <a:r>
              <a:rPr lang="en-CA" dirty="0"/>
              <a:t>Management that minimises </a:t>
            </a:r>
            <a:r>
              <a:rPr lang="en-CA" dirty="0" err="1"/>
              <a:t>GHGe</a:t>
            </a:r>
            <a:r>
              <a:rPr lang="en-CA" dirty="0"/>
              <a:t>, and offsets the balance of emissions through sequestration of an equivalent amount of carbon dioxide in soils or vegetation </a:t>
            </a:r>
          </a:p>
          <a:p>
            <a:pPr lvl="2"/>
            <a:r>
              <a:rPr lang="en-CA" dirty="0"/>
              <a:t>On an year-by-year basis</a:t>
            </a:r>
          </a:p>
          <a:p>
            <a:r>
              <a:rPr lang="en-CA" dirty="0"/>
              <a:t>Climate Neutral</a:t>
            </a:r>
          </a:p>
          <a:p>
            <a:pPr lvl="1"/>
            <a:r>
              <a:rPr lang="en-CA" dirty="0"/>
              <a:t>No net change in global warming </a:t>
            </a:r>
          </a:p>
          <a:p>
            <a:pPr lvl="2"/>
            <a:r>
              <a:rPr lang="en-CA" dirty="0"/>
              <a:t>Net zero long-lived gasses </a:t>
            </a:r>
          </a:p>
          <a:p>
            <a:pPr lvl="2"/>
            <a:r>
              <a:rPr lang="en-CA" dirty="0"/>
              <a:t>&lt;47% less methane by 2050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137389-E9FE-9309-54E1-9D5E5F4E50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895" y="4561995"/>
            <a:ext cx="3980609" cy="21594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027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D2D45F6-BA6F-F214-419B-C5B0EF166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Accounting: the concept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16CFE-488D-728E-54BF-C146C215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C6FBA9-5964-4414-9451-84938C449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C826F7A4-4F2A-A664-EBE1-75FF6C59E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7" y="1858625"/>
            <a:ext cx="11288951" cy="26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E95482F-0AD3-4FC5-C2C8-4C73DE760320}"/>
              </a:ext>
            </a:extLst>
          </p:cNvPr>
          <p:cNvSpPr txBox="1"/>
          <p:nvPr/>
        </p:nvSpPr>
        <p:spPr>
          <a:xfrm>
            <a:off x="957173" y="6356350"/>
            <a:ext cx="3047552" cy="374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Source: Agriculture Victoria</a:t>
            </a:r>
          </a:p>
        </p:txBody>
      </p:sp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2C546E4A-D15A-FEB0-4E25-9D8ECF5095A1}"/>
              </a:ext>
            </a:extLst>
          </p:cNvPr>
          <p:cNvSpPr/>
          <p:nvPr/>
        </p:nvSpPr>
        <p:spPr>
          <a:xfrm>
            <a:off x="258792" y="1748287"/>
            <a:ext cx="2386642" cy="3019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E667E947-7C02-3B41-CA4E-3D9B9477F4B9}"/>
              </a:ext>
            </a:extLst>
          </p:cNvPr>
          <p:cNvSpPr/>
          <p:nvPr/>
        </p:nvSpPr>
        <p:spPr>
          <a:xfrm>
            <a:off x="7024027" y="1665933"/>
            <a:ext cx="2954860" cy="3019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D738D02D-4A85-E723-F00A-39016B322168}"/>
              </a:ext>
            </a:extLst>
          </p:cNvPr>
          <p:cNvSpPr/>
          <p:nvPr/>
        </p:nvSpPr>
        <p:spPr>
          <a:xfrm>
            <a:off x="9978887" y="1473242"/>
            <a:ext cx="2014330" cy="3019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38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96660A-3433-4D23-BEC9-D5C58881F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/>
          </a:bodyPr>
          <a:lstStyle/>
          <a:p>
            <a:r>
              <a:rPr lang="en-US" dirty="0"/>
              <a:t>Carbon Footprint vs Carbon Account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2A251C-2CE5-4F57-973C-E67A93FD2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4971618"/>
          </a:xfrm>
        </p:spPr>
        <p:txBody>
          <a:bodyPr>
            <a:normAutofit/>
          </a:bodyPr>
          <a:lstStyle/>
          <a:p>
            <a:r>
              <a:rPr lang="en-US" dirty="0"/>
              <a:t>Carbon account/audit (CA) </a:t>
            </a:r>
          </a:p>
          <a:p>
            <a:pPr lvl="2"/>
            <a:r>
              <a:rPr lang="en-US" dirty="0"/>
              <a:t>Net Emissions (NE = t </a:t>
            </a:r>
            <a:r>
              <a:rPr lang="en-AU" dirty="0"/>
              <a:t>CO</a:t>
            </a:r>
            <a:r>
              <a:rPr lang="en-AU" baseline="-25000" dirty="0"/>
              <a:t>2</a:t>
            </a:r>
            <a:r>
              <a:rPr lang="en-US" dirty="0"/>
              <a:t>e/ business unit)</a:t>
            </a:r>
          </a:p>
          <a:p>
            <a:pPr lvl="1"/>
            <a:r>
              <a:rPr lang="en-US" dirty="0"/>
              <a:t>All GHG from boundary of the farm enterprise</a:t>
            </a:r>
          </a:p>
          <a:p>
            <a:pPr lvl="1"/>
            <a:r>
              <a:rPr lang="en-US" dirty="0"/>
              <a:t>Annual change in soil and tree carbon</a:t>
            </a:r>
          </a:p>
          <a:p>
            <a:r>
              <a:rPr lang="en-US" dirty="0"/>
              <a:t>Carbon footprint (CF) </a:t>
            </a:r>
          </a:p>
          <a:p>
            <a:pPr lvl="2"/>
            <a:r>
              <a:rPr lang="en-US" dirty="0"/>
              <a:t>Emissions intensity (EI = t </a:t>
            </a:r>
            <a:r>
              <a:rPr lang="en-AU" dirty="0"/>
              <a:t>CO</a:t>
            </a:r>
            <a:r>
              <a:rPr lang="en-AU" baseline="-25000" dirty="0"/>
              <a:t>2</a:t>
            </a:r>
            <a:r>
              <a:rPr lang="en-US" dirty="0"/>
              <a:t>e/t product)</a:t>
            </a:r>
          </a:p>
          <a:p>
            <a:pPr lvl="1"/>
            <a:r>
              <a:rPr lang="en-US" dirty="0"/>
              <a:t>Same method as CA </a:t>
            </a:r>
          </a:p>
          <a:p>
            <a:pPr lvl="2"/>
            <a:r>
              <a:rPr lang="en-GB" dirty="0"/>
              <a:t>ISO 14067 - Carbon footprint of products</a:t>
            </a:r>
          </a:p>
          <a:p>
            <a:pPr lvl="2"/>
            <a:r>
              <a:rPr lang="en-GB" dirty="0"/>
              <a:t>ISO 14040  - Life Cycle Assessment (pre-farm to farm gate)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5AE2A4-B2AD-EC87-AAEE-4537D7D06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30" y="2333713"/>
            <a:ext cx="5007972" cy="116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85D3D017-87C8-DD9C-C3E8-C0A773E1D1B5}"/>
              </a:ext>
            </a:extLst>
          </p:cNvPr>
          <p:cNvSpPr txBox="1"/>
          <p:nvPr/>
        </p:nvSpPr>
        <p:spPr>
          <a:xfrm>
            <a:off x="8496748" y="3548146"/>
            <a:ext cx="3047552" cy="374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Source: Agriculture Victoria</a:t>
            </a:r>
          </a:p>
        </p:txBody>
      </p:sp>
    </p:spTree>
    <p:extLst>
      <p:ext uri="{BB962C8B-B14F-4D97-AF65-F5344CB8AC3E}">
        <p14:creationId xmlns:p14="http://schemas.microsoft.com/office/powerpoint/2010/main" val="2794321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BF74E3-515E-4B47-89EA-E69AD52B5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/>
          </a:bodyPr>
          <a:lstStyle/>
          <a:p>
            <a:r>
              <a:rPr lang="en-US" dirty="0"/>
              <a:t>Carbon accounting tools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F76326-94EB-4FD8-BF8B-B497AB886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4971618"/>
          </a:xfrm>
        </p:spPr>
        <p:txBody>
          <a:bodyPr>
            <a:normAutofit fontScale="85000" lnSpcReduction="10000"/>
          </a:bodyPr>
          <a:lstStyle/>
          <a:p>
            <a:r>
              <a:rPr lang="en-AU" dirty="0"/>
              <a:t>Greenhouse gas emissions</a:t>
            </a:r>
          </a:p>
          <a:p>
            <a:pPr lvl="2"/>
            <a:r>
              <a:rPr lang="en-AU" dirty="0"/>
              <a:t>Sheep &amp; Beef (SB-GAF)</a:t>
            </a:r>
          </a:p>
          <a:p>
            <a:pPr lvl="2"/>
            <a:r>
              <a:rPr lang="en-AU" dirty="0"/>
              <a:t>Cropping (G-GAF)</a:t>
            </a:r>
          </a:p>
          <a:p>
            <a:pPr lvl="2"/>
            <a:r>
              <a:rPr lang="en-AU" dirty="0"/>
              <a:t>Dairy (D-GAF/DGAS)</a:t>
            </a:r>
          </a:p>
          <a:p>
            <a:pPr lvl="2"/>
            <a:r>
              <a:rPr lang="en-AU" dirty="0"/>
              <a:t>Feedlot, Pork, Poultry </a:t>
            </a:r>
          </a:p>
          <a:p>
            <a:pPr lvl="2"/>
            <a:r>
              <a:rPr lang="en-AU" dirty="0"/>
              <a:t>Buffalo, Deer</a:t>
            </a:r>
          </a:p>
          <a:p>
            <a:pPr lvl="2"/>
            <a:r>
              <a:rPr lang="en-AU" dirty="0"/>
              <a:t>Sugar, Cotton, Horticulture</a:t>
            </a:r>
          </a:p>
          <a:p>
            <a:r>
              <a:rPr lang="en-AU" dirty="0"/>
              <a:t>Carbon stocks and fluxes</a:t>
            </a:r>
          </a:p>
          <a:p>
            <a:pPr lvl="1"/>
            <a:r>
              <a:rPr lang="en-AU" dirty="0"/>
              <a:t>Direct measurement and/ or </a:t>
            </a:r>
          </a:p>
          <a:p>
            <a:pPr lvl="1"/>
            <a:r>
              <a:rPr lang="en-AU" dirty="0"/>
              <a:t>Model</a:t>
            </a:r>
          </a:p>
          <a:p>
            <a:pPr lvl="2"/>
            <a:r>
              <a:rPr lang="en-AU" dirty="0"/>
              <a:t>Soil carbon (FullCam/ </a:t>
            </a:r>
            <a:r>
              <a:rPr lang="en-AU" dirty="0" err="1"/>
              <a:t>FlintPro</a:t>
            </a:r>
            <a:r>
              <a:rPr lang="en-AU" dirty="0"/>
              <a:t> / Socrates)</a:t>
            </a:r>
          </a:p>
          <a:p>
            <a:pPr lvl="2"/>
            <a:r>
              <a:rPr lang="en-AU" dirty="0"/>
              <a:t>Vegetation carbon (FullCam / FlintPro/ Looc-C)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9A6F07D-2E1A-47BA-BE15-8C370A8F5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118063" y="1801236"/>
            <a:ext cx="2819826" cy="256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3C5E7C-BE47-4994-9667-DC6CE56FC731}"/>
              </a:ext>
            </a:extLst>
          </p:cNvPr>
          <p:cNvSpPr txBox="1"/>
          <p:nvPr/>
        </p:nvSpPr>
        <p:spPr>
          <a:xfrm>
            <a:off x="407368" y="6530860"/>
            <a:ext cx="28030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www.piccc.org.au/Tools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B98DAE-9FAD-4964-906B-FA8603C6F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467" y="1546655"/>
            <a:ext cx="4075961" cy="29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9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CBF9478E-73A9-5C8B-FCB3-3C8884387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4720" y="1247944"/>
            <a:ext cx="9642559" cy="4972050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7B02FE0-9D28-F9CC-4ED8-D4454924B378}"/>
              </a:ext>
            </a:extLst>
          </p:cNvPr>
          <p:cNvSpPr txBox="1"/>
          <p:nvPr/>
        </p:nvSpPr>
        <p:spPr>
          <a:xfrm>
            <a:off x="7493775" y="5545627"/>
            <a:ext cx="606734" cy="400110"/>
          </a:xfrm>
          <a:prstGeom prst="rect">
            <a:avLst/>
          </a:prstGeom>
          <a:solidFill>
            <a:srgbClr val="7B512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Mineral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Assoc 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4BF419-AC22-4C5E-923B-78E9C92090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The carbon cycle in agriculture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79BBA6-ECB5-4184-B0B2-52AE5680DD54}"/>
              </a:ext>
            </a:extLst>
          </p:cNvPr>
          <p:cNvSpPr/>
          <p:nvPr/>
        </p:nvSpPr>
        <p:spPr>
          <a:xfrm rot="19635038">
            <a:off x="4346211" y="2077167"/>
            <a:ext cx="15864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Sheep 4-8 kg 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Cattle 40-120 kg 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3B1F67-0BE1-47D3-872C-55EEF1D9E8F8}"/>
              </a:ext>
            </a:extLst>
          </p:cNvPr>
          <p:cNvSpPr/>
          <p:nvPr/>
        </p:nvSpPr>
        <p:spPr>
          <a:xfrm>
            <a:off x="5939888" y="3254694"/>
            <a:ext cx="7393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1 - 7 t C</a:t>
            </a:r>
            <a:endParaRPr kumimoji="0" lang="en-AU" sz="1400" b="1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  <a:ea typeface="MS PGothic" pitchFamily="34" charset="-128"/>
              <a:cs typeface="+mn-cs"/>
            </a:endParaRPr>
          </a:p>
        </p:txBody>
      </p:sp>
      <p:sp>
        <p:nvSpPr>
          <p:cNvPr id="21" name="TextBox 179">
            <a:extLst>
              <a:ext uri="{FF2B5EF4-FFF2-40B4-BE49-F238E27FC236}">
                <a16:creationId xmlns:a16="http://schemas.microsoft.com/office/drawing/2014/main" id="{D5F019D9-BB37-40EB-B086-F3CFA40A4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3405" y="1388011"/>
            <a:ext cx="157761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Meat (60-100 kg 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Wool (1-2 kg 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Milk (2-3 kg C)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430CC4-ED9E-439F-8F9A-EE815D603169}"/>
              </a:ext>
            </a:extLst>
          </p:cNvPr>
          <p:cNvSpPr/>
          <p:nvPr/>
        </p:nvSpPr>
        <p:spPr>
          <a:xfrm>
            <a:off x="5225693" y="5407066"/>
            <a:ext cx="122982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0.03 – 0.25 t 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CDC9BF-91A5-4FA9-AFE3-E99EB83B8C81}"/>
              </a:ext>
            </a:extLst>
          </p:cNvPr>
          <p:cNvSpPr/>
          <p:nvPr/>
        </p:nvSpPr>
        <p:spPr>
          <a:xfrm>
            <a:off x="4558897" y="3562315"/>
            <a:ext cx="878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0.5 - 5 t C</a:t>
            </a:r>
            <a:endParaRPr kumimoji="0" lang="en-AU" sz="1400" b="1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  <a:ea typeface="MS PGothic" pitchFamily="34" charset="-128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E639C4-38F2-469D-851E-4B5D339FEE14}"/>
              </a:ext>
            </a:extLst>
          </p:cNvPr>
          <p:cNvSpPr/>
          <p:nvPr/>
        </p:nvSpPr>
        <p:spPr>
          <a:xfrm>
            <a:off x="6186560" y="3675366"/>
            <a:ext cx="878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0.3 - 4 t C</a:t>
            </a:r>
            <a:endParaRPr kumimoji="0" lang="en-AU" sz="1400" b="1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  <a:ea typeface="MS PGothic" pitchFamily="34" charset="-128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9F87FF-94B3-4933-808A-89DBAD57C771}"/>
              </a:ext>
            </a:extLst>
          </p:cNvPr>
          <p:cNvSpPr/>
          <p:nvPr/>
        </p:nvSpPr>
        <p:spPr>
          <a:xfrm>
            <a:off x="9582177" y="5237850"/>
            <a:ext cx="73930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1 - 5 t C</a:t>
            </a:r>
            <a:endParaRPr kumimoji="0" lang="en-AU" sz="1400" b="1" i="0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MS PGothic" pitchFamily="34" charset="-128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B29C0F-322A-409B-9F42-BB3F3207971D}"/>
              </a:ext>
            </a:extLst>
          </p:cNvPr>
          <p:cNvSpPr/>
          <p:nvPr/>
        </p:nvSpPr>
        <p:spPr>
          <a:xfrm>
            <a:off x="9906143" y="1689645"/>
            <a:ext cx="8306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MS PGothic" pitchFamily="34" charset="-128"/>
                <a:cs typeface="+mn-cs"/>
              </a:rPr>
              <a:t>5 - 20 t C</a:t>
            </a:r>
            <a:endParaRPr kumimoji="0" lang="en-AU" sz="1400" b="1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612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C186-1277-8598-A266-BC091E6E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challenges and opportunities </a:t>
            </a:r>
            <a:br>
              <a:rPr lang="en-GB" dirty="0"/>
            </a:br>
            <a:r>
              <a:rPr lang="en-GB" dirty="0"/>
              <a:t>to reduce livestock emissions?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29176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AF211-E8B0-4A9E-A40E-579D0CE5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36526"/>
            <a:ext cx="9570028" cy="658380"/>
          </a:xfrm>
        </p:spPr>
        <p:txBody>
          <a:bodyPr>
            <a:normAutofit/>
          </a:bodyPr>
          <a:lstStyle/>
          <a:p>
            <a:r>
              <a:rPr lang="en-GB" dirty="0"/>
              <a:t>Methane from animal production: rumen digestion</a:t>
            </a: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1967C-69A4-4248-BEBC-9CC1D718C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345"/>
            <a:ext cx="10515600" cy="49716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Ruminants evolved 4 stomachs about 50M years ago</a:t>
            </a:r>
          </a:p>
          <a:p>
            <a:pPr lvl="1"/>
            <a:r>
              <a:rPr lang="en-US" dirty="0"/>
              <a:t>We aim to change this in 30 years</a:t>
            </a:r>
          </a:p>
          <a:p>
            <a:pPr lvl="1"/>
            <a:r>
              <a:rPr lang="en-US" dirty="0"/>
              <a:t>Adaptation to mitigants is a challenge  </a:t>
            </a:r>
          </a:p>
          <a:p>
            <a:r>
              <a:rPr lang="en-US" dirty="0"/>
              <a:t>Rumen = microbial fermentation</a:t>
            </a:r>
          </a:p>
          <a:p>
            <a:pPr lvl="1"/>
            <a:r>
              <a:rPr lang="en-AU" dirty="0"/>
              <a:t>40-60% </a:t>
            </a:r>
            <a:r>
              <a:rPr lang="en-US" dirty="0"/>
              <a:t>bacteria &amp; protozoa</a:t>
            </a:r>
          </a:p>
          <a:p>
            <a:pPr lvl="2"/>
            <a:r>
              <a:rPr lang="en-US" dirty="0"/>
              <a:t>10</a:t>
            </a:r>
            <a:r>
              <a:rPr lang="en-US" baseline="30000" dirty="0"/>
              <a:t>11</a:t>
            </a:r>
            <a:r>
              <a:rPr lang="en-US" dirty="0"/>
              <a:t> &amp; 10</a:t>
            </a:r>
            <a:r>
              <a:rPr lang="en-US" baseline="30000" dirty="0"/>
              <a:t>6</a:t>
            </a:r>
            <a:r>
              <a:rPr lang="en-US" dirty="0"/>
              <a:t> cells/ml over 200 species</a:t>
            </a:r>
          </a:p>
          <a:p>
            <a:pPr lvl="1"/>
            <a:r>
              <a:rPr lang="en-AU" dirty="0"/>
              <a:t>5-10% fungi</a:t>
            </a:r>
          </a:p>
          <a:p>
            <a:pPr lvl="2"/>
            <a:r>
              <a:rPr lang="en-AU" dirty="0"/>
              <a:t>10</a:t>
            </a:r>
            <a:r>
              <a:rPr lang="en-AU" baseline="30000" dirty="0"/>
              <a:t>6</a:t>
            </a:r>
            <a:r>
              <a:rPr lang="en-AU" dirty="0"/>
              <a:t> zoospores/ml</a:t>
            </a:r>
          </a:p>
          <a:p>
            <a:pPr lvl="1"/>
            <a:r>
              <a:rPr lang="en-AU" dirty="0"/>
              <a:t>3% </a:t>
            </a:r>
            <a:r>
              <a:rPr lang="en-US" dirty="0"/>
              <a:t>Archaea (methanogens)</a:t>
            </a:r>
          </a:p>
          <a:p>
            <a:pPr lvl="2"/>
            <a:r>
              <a:rPr lang="en-US" dirty="0"/>
              <a:t>10</a:t>
            </a:r>
            <a:r>
              <a:rPr lang="en-US" baseline="30000" dirty="0"/>
              <a:t>8</a:t>
            </a:r>
            <a:r>
              <a:rPr lang="en-US" dirty="0"/>
              <a:t> cells/ml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3C3637-8DAE-401C-B9E6-16BD2CF79A32}"/>
              </a:ext>
            </a:extLst>
          </p:cNvPr>
          <p:cNvSpPr txBox="1"/>
          <p:nvPr/>
        </p:nvSpPr>
        <p:spPr>
          <a:xfrm>
            <a:off x="407368" y="6528110"/>
            <a:ext cx="20882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Hackmann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 &amp; Spain (2010)</a:t>
            </a: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C4515EB-5FB2-4475-ABAC-7C6ADF818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6120" y="1628800"/>
            <a:ext cx="4035315" cy="278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459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80CD123-7692-46C2-9CB9-A9B7447F3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Summary of options for reducing enteric methane</a:t>
            </a:r>
            <a:endParaRPr lang="en-AU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838200" y="1490821"/>
            <a:ext cx="5181600" cy="46861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AU" dirty="0"/>
              <a:t>Management (10%)</a:t>
            </a:r>
          </a:p>
          <a:p>
            <a:pPr lvl="1">
              <a:spcBef>
                <a:spcPts val="0"/>
              </a:spcBef>
            </a:pPr>
            <a:r>
              <a:rPr lang="en-AU" dirty="0"/>
              <a:t>Efficiency, health, fertility</a:t>
            </a:r>
          </a:p>
          <a:p>
            <a:pPr>
              <a:spcBef>
                <a:spcPts val="0"/>
              </a:spcBef>
            </a:pPr>
            <a:r>
              <a:rPr lang="en-AU" dirty="0"/>
              <a:t>Legumes (10-15%)</a:t>
            </a:r>
          </a:p>
          <a:p>
            <a:pPr lvl="1">
              <a:spcBef>
                <a:spcPts val="0"/>
              </a:spcBef>
            </a:pPr>
            <a:r>
              <a:rPr lang="en-AU" dirty="0"/>
              <a:t>Leucaena, Lucerne, Vetch,  Lotus</a:t>
            </a:r>
          </a:p>
          <a:p>
            <a:pPr>
              <a:spcBef>
                <a:spcPts val="0"/>
              </a:spcBef>
            </a:pPr>
            <a:r>
              <a:rPr lang="en-AU" dirty="0"/>
              <a:t>Supplements (10-20%)</a:t>
            </a:r>
          </a:p>
          <a:p>
            <a:pPr lvl="1">
              <a:spcBef>
                <a:spcPts val="0"/>
              </a:spcBef>
            </a:pPr>
            <a:r>
              <a:rPr lang="en-US" dirty="0"/>
              <a:t>Oils, tannins e.g. grape marc</a:t>
            </a:r>
          </a:p>
          <a:p>
            <a:pPr lvl="1">
              <a:spcBef>
                <a:spcPts val="0"/>
              </a:spcBef>
            </a:pPr>
            <a:r>
              <a:rPr lang="en-US" dirty="0"/>
              <a:t>Essential oils e.g. </a:t>
            </a:r>
            <a:r>
              <a:rPr lang="en-US" dirty="0" err="1"/>
              <a:t>Mootral</a:t>
            </a:r>
            <a:r>
              <a:rPr lang="en-US" dirty="0"/>
              <a:t>, </a:t>
            </a:r>
            <a:r>
              <a:rPr lang="en-US" dirty="0" err="1"/>
              <a:t>Agolin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AU" dirty="0"/>
              <a:t>Animal Breeding (1%/</a:t>
            </a:r>
            <a:r>
              <a:rPr lang="en-AU" dirty="0" err="1"/>
              <a:t>yr</a:t>
            </a:r>
            <a:r>
              <a:rPr lang="en-AU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614812-DC14-43A5-B3DB-A3D94E40C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82928" y="1500937"/>
            <a:ext cx="4363103" cy="468614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AU" dirty="0"/>
              <a:t>Vaccine (20%)</a:t>
            </a:r>
          </a:p>
          <a:p>
            <a:pPr>
              <a:spcBef>
                <a:spcPts val="0"/>
              </a:spcBef>
            </a:pPr>
            <a:r>
              <a:rPr lang="en-AU" dirty="0"/>
              <a:t>Methane inhibitors (40 -&gt;80%)</a:t>
            </a:r>
          </a:p>
          <a:p>
            <a:pPr lvl="1">
              <a:spcBef>
                <a:spcPts val="0"/>
              </a:spcBef>
            </a:pPr>
            <a:r>
              <a:rPr lang="en-AU" dirty="0"/>
              <a:t>Asparagopsis</a:t>
            </a:r>
          </a:p>
          <a:p>
            <a:pPr lvl="1">
              <a:spcBef>
                <a:spcPts val="0"/>
              </a:spcBef>
            </a:pPr>
            <a:r>
              <a:rPr lang="en-AU" dirty="0"/>
              <a:t>Bovaer® / 3-NOP</a:t>
            </a:r>
          </a:p>
          <a:p>
            <a:pPr>
              <a:spcBef>
                <a:spcPts val="0"/>
              </a:spcBef>
            </a:pPr>
            <a:r>
              <a:rPr lang="en-AU" dirty="0"/>
              <a:t>Early life programming</a:t>
            </a:r>
          </a:p>
          <a:p>
            <a:pPr>
              <a:spcBef>
                <a:spcPts val="0"/>
              </a:spcBef>
            </a:pPr>
            <a:endParaRPr lang="en-AU" dirty="0"/>
          </a:p>
        </p:txBody>
      </p:sp>
      <p:sp>
        <p:nvSpPr>
          <p:cNvPr id="858117" name="TextBox 3"/>
          <p:cNvSpPr txBox="1">
            <a:spLocks noChangeArrowheads="1"/>
          </p:cNvSpPr>
          <p:nvPr/>
        </p:nvSpPr>
        <p:spPr bwMode="auto">
          <a:xfrm>
            <a:off x="493200" y="6469305"/>
            <a:ext cx="61926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Charmley</a:t>
            </a: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 </a:t>
            </a:r>
            <a:r>
              <a:rPr kumimoji="0" lang="en-A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 et al. </a:t>
            </a: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2016; Grainger et al. (2009); Moate et al. (2011; 2014; 2016); Williams  et al.  (2019); Van </a:t>
            </a:r>
            <a:r>
              <a:rPr kumimoji="0" lang="en-A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Nevel</a:t>
            </a: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 and </a:t>
            </a:r>
            <a:r>
              <a:rPr kumimoji="0" lang="en-A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Demeyer</a:t>
            </a: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Times New Roman" pitchFamily="18" charset="0"/>
              </a:rPr>
              <a:t> (1996); Machado et al. (2014); Li et al. (2018); Eckard and Clark (2018); Li et al. (2018), </a:t>
            </a:r>
            <a:r>
              <a:rPr kumimoji="0" lang="en-A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Meale</a:t>
            </a: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 </a:t>
            </a:r>
            <a:r>
              <a:rPr kumimoji="0" lang="en-A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et al. </a:t>
            </a:r>
            <a:r>
              <a:rPr kumimoji="0" lang="en-A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(2021)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29EB94-41B0-42B1-B576-7453041A1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5623" y="4226036"/>
            <a:ext cx="3374348" cy="24433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A1FF7F-2084-4E51-B175-234F685A0B82}"/>
              </a:ext>
            </a:extLst>
          </p:cNvPr>
          <p:cNvSpPr txBox="1"/>
          <p:nvPr/>
        </p:nvSpPr>
        <p:spPr>
          <a:xfrm>
            <a:off x="983432" y="1052736"/>
            <a:ext cx="20162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Do Now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79E64-0E9D-442A-B567-0C39735D0766}"/>
              </a:ext>
            </a:extLst>
          </p:cNvPr>
          <p:cNvSpPr txBox="1"/>
          <p:nvPr/>
        </p:nvSpPr>
        <p:spPr>
          <a:xfrm>
            <a:off x="7244317" y="1112642"/>
            <a:ext cx="20162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Do in 5-10 years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184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4B225B-44A9-4566-A548-A019F10C80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Carbon neutral case studies: </a:t>
            </a:r>
            <a:r>
              <a:rPr lang="en-AU" sz="2800" dirty="0"/>
              <a:t>Jigsaw Farms </a:t>
            </a:r>
            <a:br>
              <a:rPr lang="en-AU" sz="2800" dirty="0"/>
            </a:br>
            <a:r>
              <a:rPr lang="en-AU" sz="2800" dirty="0"/>
              <a:t>Can we just plant trees?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EE3730-8894-4A15-B788-1F6696DBE1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747"/>
          <a:stretch/>
        </p:blipFill>
        <p:spPr>
          <a:xfrm>
            <a:off x="796764" y="1026763"/>
            <a:ext cx="3267980" cy="590116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B2C073D-F6DB-D0C3-E828-71081691D56E}"/>
              </a:ext>
            </a:extLst>
          </p:cNvPr>
          <p:cNvGraphicFramePr>
            <a:graphicFrameLocks noGrp="1"/>
          </p:cNvGraphicFramePr>
          <p:nvPr/>
        </p:nvGraphicFramePr>
        <p:xfrm>
          <a:off x="6165924" y="1337241"/>
          <a:ext cx="4919831" cy="1090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9521">
                  <a:extLst>
                    <a:ext uri="{9D8B030D-6E8A-4147-A177-3AD203B41FA5}">
                      <a16:colId xmlns:a16="http://schemas.microsoft.com/office/drawing/2014/main" val="1485918079"/>
                    </a:ext>
                  </a:extLst>
                </a:gridCol>
                <a:gridCol w="2460310">
                  <a:extLst>
                    <a:ext uri="{9D8B030D-6E8A-4147-A177-3AD203B41FA5}">
                      <a16:colId xmlns:a16="http://schemas.microsoft.com/office/drawing/2014/main" val="99107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Emissions/sequestration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 CO2-e/year</a:t>
                      </a:r>
                      <a:endParaRPr lang="en-A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666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Total scope 1 and 2 emissions 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</a:rPr>
                        <a:t>8,640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1610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Total tree sequestration 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-7,112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4129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Net GHG balance 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1,528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1033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82% towards net zero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13789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504F9CB-CDC4-64CA-CA9A-34ED7256D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157" y="2549563"/>
            <a:ext cx="6198150" cy="34804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CEE959-8CA4-FC12-437B-D0B6B1661F7C}"/>
              </a:ext>
            </a:extLst>
          </p:cNvPr>
          <p:cNvSpPr txBox="1"/>
          <p:nvPr/>
        </p:nvSpPr>
        <p:spPr>
          <a:xfrm>
            <a:off x="2178256" y="742942"/>
            <a:ext cx="1491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2018 Study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BCC6A0-2FAF-17FF-65AE-CB1BD9265114}"/>
              </a:ext>
            </a:extLst>
          </p:cNvPr>
          <p:cNvSpPr txBox="1"/>
          <p:nvPr/>
        </p:nvSpPr>
        <p:spPr>
          <a:xfrm>
            <a:off x="8245232" y="793609"/>
            <a:ext cx="1491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2023 Study</a:t>
            </a:r>
          </a:p>
        </p:txBody>
      </p:sp>
    </p:spTree>
    <p:extLst>
      <p:ext uri="{BB962C8B-B14F-4D97-AF65-F5344CB8AC3E}">
        <p14:creationId xmlns:p14="http://schemas.microsoft.com/office/powerpoint/2010/main" val="2276454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C5398-D0F7-DE54-3CA4-9CA786985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Soil carbon on Jigsaw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26247-3A22-E3B6-535C-92F07A03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C6FBA9-5964-4414-9451-84938C449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059317D-8530-E518-6C43-327C1B6058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04913"/>
          <a:ext cx="10515600" cy="49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F29F6B8-2F4B-A197-E5A6-271CD79FCFDA}"/>
              </a:ext>
            </a:extLst>
          </p:cNvPr>
          <p:cNvSpPr txBox="1"/>
          <p:nvPr/>
        </p:nvSpPr>
        <p:spPr>
          <a:xfrm>
            <a:off x="1708030" y="6063750"/>
            <a:ext cx="714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Most of the gains have been made by 2008 </a:t>
            </a:r>
          </a:p>
        </p:txBody>
      </p:sp>
    </p:spTree>
    <p:extLst>
      <p:ext uri="{BB962C8B-B14F-4D97-AF65-F5344CB8AC3E}">
        <p14:creationId xmlns:p14="http://schemas.microsoft.com/office/powerpoint/2010/main" val="2275406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B9BD1-5059-09A9-6A58-5A7401B5A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Three important steps for industry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21924-CE21-7730-4A80-0AE78ED93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Know your baseline</a:t>
            </a:r>
          </a:p>
          <a:p>
            <a:pPr lvl="1"/>
            <a:r>
              <a:rPr lang="en-AU" dirty="0"/>
              <a:t>A basic farm carbon audit </a:t>
            </a:r>
            <a:r>
              <a:rPr lang="en-AU" i="1" dirty="0"/>
              <a:t>(or at least know what data to keep)</a:t>
            </a:r>
          </a:p>
          <a:p>
            <a:pPr lvl="2"/>
            <a:r>
              <a:rPr lang="en-GB" dirty="0"/>
              <a:t>Supply chain targets are NOT requiring your farm to be </a:t>
            </a:r>
            <a:r>
              <a:rPr lang="en-GB" b="1" dirty="0"/>
              <a:t>zero by </a:t>
            </a:r>
            <a:r>
              <a:rPr lang="en-GB" dirty="0"/>
              <a:t>2030</a:t>
            </a:r>
          </a:p>
          <a:p>
            <a:r>
              <a:rPr lang="en-AU" dirty="0"/>
              <a:t>Plan the first steps</a:t>
            </a:r>
          </a:p>
          <a:p>
            <a:pPr lvl="1"/>
            <a:r>
              <a:rPr lang="en-AU" dirty="0"/>
              <a:t>Start with the ‘Do-now’ / no-regrets strategies</a:t>
            </a:r>
          </a:p>
          <a:p>
            <a:pPr lvl="1"/>
            <a:r>
              <a:rPr lang="en-AU" dirty="0"/>
              <a:t>Trees and soil are only short-term carbon options </a:t>
            </a:r>
          </a:p>
          <a:p>
            <a:pPr lvl="2"/>
            <a:r>
              <a:rPr lang="en-AU" dirty="0"/>
              <a:t>But the </a:t>
            </a:r>
            <a:r>
              <a:rPr lang="en-AU" b="1" dirty="0"/>
              <a:t>co-benefits </a:t>
            </a:r>
            <a:r>
              <a:rPr lang="en-AU" dirty="0"/>
              <a:t>are long-term! </a:t>
            </a:r>
          </a:p>
          <a:p>
            <a:r>
              <a:rPr lang="en-AU" dirty="0"/>
              <a:t>Carbon credits trading vs low carbon (cannot do not both!!)</a:t>
            </a:r>
          </a:p>
          <a:p>
            <a:pPr lvl="1"/>
            <a:r>
              <a:rPr lang="en-AU" dirty="0"/>
              <a:t>Get independent advice</a:t>
            </a:r>
          </a:p>
          <a:p>
            <a:pPr lvl="1"/>
            <a:r>
              <a:rPr lang="en-AU" dirty="0"/>
              <a:t>You may need to </a:t>
            </a:r>
            <a:r>
              <a:rPr lang="en-AU" b="1" dirty="0"/>
              <a:t>INSET </a:t>
            </a:r>
            <a:r>
              <a:rPr lang="en-AU" dirty="0"/>
              <a:t>all your carbon access your supply </a:t>
            </a:r>
            <a:r>
              <a:rPr lang="en-AU"/>
              <a:t>chain after 2030</a:t>
            </a:r>
            <a:r>
              <a:rPr lang="en-AU" dirty="0"/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3B153-A3AE-7B57-BBDF-B0D192BB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C6FBA9-5964-4414-9451-84938C4493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" pitchFamily="18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5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0" y="6613528"/>
            <a:ext cx="914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 pitchFamily="18" charset="0"/>
                <a:ea typeface="MS PGothic" pitchFamily="34" charset="-128"/>
                <a:cs typeface="+mn-cs"/>
              </a:rPr>
              <a:t>© Copyright The University of Melbourne 2008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4A35A-F0FB-4B15-BB25-74EC273E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www.piccc.org.au</a:t>
            </a:r>
            <a:br>
              <a:rPr lang="en-AU" dirty="0"/>
            </a:br>
            <a:r>
              <a:rPr lang="en-AU" dirty="0"/>
              <a:t>+</a:t>
            </a:r>
            <a:br>
              <a:rPr lang="en-AU" dirty="0"/>
            </a:br>
            <a:r>
              <a:rPr lang="en-AU" dirty="0"/>
              <a:t>piccc.org.au/Tools</a:t>
            </a:r>
            <a:br>
              <a:rPr lang="en-AU" dirty="0"/>
            </a:br>
            <a:r>
              <a:rPr lang="en-AU" dirty="0"/>
              <a:t>+</a:t>
            </a:r>
            <a:br>
              <a:rPr lang="en-AU" dirty="0"/>
            </a:br>
            <a:r>
              <a:rPr lang="en-AU" dirty="0"/>
              <a:t>piccc.org.au/education/</a:t>
            </a:r>
            <a:r>
              <a:rPr lang="en-AU"/>
              <a:t>carbonneutraltraining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9067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4080" y="2607048"/>
            <a:ext cx="7772400" cy="1830065"/>
          </a:xfrm>
        </p:spPr>
        <p:txBody>
          <a:bodyPr/>
          <a:lstStyle/>
          <a:p>
            <a:r>
              <a:rPr lang="en-GB" strike="sngStrike" dirty="0"/>
              <a:t>Carbon neutral</a:t>
            </a:r>
            <a:r>
              <a:rPr lang="en-GB" dirty="0"/>
              <a:t> or low emissions livestock production</a:t>
            </a:r>
            <a:endParaRPr lang="en-AU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783632" y="4653136"/>
            <a:ext cx="6400800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Richard Eckard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Primary Industries Climate Challenges Centre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itchFamily="34" charset="-128"/>
                <a:cs typeface="+mn-cs"/>
              </a:rPr>
              <a:t>University of Melbourne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" y="1"/>
            <a:ext cx="9235440" cy="281175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4.6|3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7|9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LINE" val="5.00/10.00"/>
  <p:tag name="TIMING" val="|5.7|7.2|3.6|5.2|1.1|5|5.1|0.6|0.8|3.6|1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ICCC 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29083863986419E13B3D1D6A6A716" ma:contentTypeVersion="20" ma:contentTypeDescription="Create a new document." ma:contentTypeScope="" ma:versionID="5ff4974cbba0c6a5190a5d94f2f910e6">
  <xsd:schema xmlns:xsd="http://www.w3.org/2001/XMLSchema" xmlns:xs="http://www.w3.org/2001/XMLSchema" xmlns:p="http://schemas.microsoft.com/office/2006/metadata/properties" xmlns:ns2="1cc84491-9042-434c-8381-0b4e4ae8a1ac" xmlns:ns3="a1f71ed5-258d-49e3-ad28-e38471bd79f2" targetNamespace="http://schemas.microsoft.com/office/2006/metadata/properties" ma:root="true" ma:fieldsID="926c39f1e1f2fe054114590f0d816666" ns2:_="" ns3:_="">
    <xsd:import namespace="1cc84491-9042-434c-8381-0b4e4ae8a1ac"/>
    <xsd:import namespace="a1f71ed5-258d-49e3-ad28-e38471bd79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Description" minOccurs="0"/>
                <xsd:element ref="ns2:ei1b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P005IanBarbe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84491-9042-434c-8381-0b4e4ae8a1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Description" ma:index="18" nillable="true" ma:displayName="Description" ma:default="Actual Month of Meeting" ma:format="Dropdown" ma:internalName="Description">
      <xsd:simpleType>
        <xsd:restriction base="dms:Text">
          <xsd:maxLength value="255"/>
        </xsd:restriction>
      </xsd:simpleType>
    </xsd:element>
    <xsd:element name="ei1b" ma:index="19" nillable="true" ma:displayName="Description" ma:description="Supporting Documents" ma:format="Dropdown" ma:internalName="ei1b">
      <xsd:simpleType>
        <xsd:restriction base="dms:Text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631289c-9205-4ed6-9ba4-fecc47895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P005IanBarber" ma:index="26" nillable="true" ma:displayName="P005 Ian Barber " ma:format="Dropdown" ma:internalName="P005IanBarber">
      <xsd:simpleType>
        <xsd:restriction base="dms:Text">
          <xsd:maxLength value="255"/>
        </xsd:restriction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f71ed5-258d-49e3-ad28-e38471bd79f2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9f601b21-29dc-4766-95f8-d3f02b1b7b89}" ma:internalName="TaxCatchAll" ma:showField="CatchAllData" ma:web="a1f71ed5-258d-49e3-ad28-e38471bd79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1cc84491-9042-434c-8381-0b4e4ae8a1ac">Actual Month of Meeting</Description>
    <ei1b xmlns="1cc84491-9042-434c-8381-0b4e4ae8a1ac" xsi:nil="true"/>
    <TaxCatchAll xmlns="a1f71ed5-258d-49e3-ad28-e38471bd79f2" xsi:nil="true"/>
    <lcf76f155ced4ddcb4097134ff3c332f xmlns="1cc84491-9042-434c-8381-0b4e4ae8a1ac">
      <Terms xmlns="http://schemas.microsoft.com/office/infopath/2007/PartnerControls"/>
    </lcf76f155ced4ddcb4097134ff3c332f>
    <P005IanBarber xmlns="1cc84491-9042-434c-8381-0b4e4ae8a1ac" xsi:nil="true"/>
  </documentManagement>
</p:properties>
</file>

<file path=customXml/itemProps1.xml><?xml version="1.0" encoding="utf-8"?>
<ds:datastoreItem xmlns:ds="http://schemas.openxmlformats.org/officeDocument/2006/customXml" ds:itemID="{0585BD0B-4836-4BBD-BF74-15A8D4B441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7E71F0-BE9E-4C46-BE9F-B440D70C6C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c84491-9042-434c-8381-0b4e4ae8a1ac"/>
    <ds:schemaRef ds:uri="a1f71ed5-258d-49e3-ad28-e38471bd79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5C02F1-B69F-4F83-9EC4-7CB1EC3556B6}">
  <ds:schemaRefs>
    <ds:schemaRef ds:uri="http://schemas.microsoft.com/office/2006/metadata/properties"/>
    <ds:schemaRef ds:uri="http://schemas.microsoft.com/office/infopath/2007/PartnerControls"/>
    <ds:schemaRef ds:uri="1cc84491-9042-434c-8381-0b4e4ae8a1ac"/>
    <ds:schemaRef ds:uri="a1f71ed5-258d-49e3-ad28-e38471bd79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2049</Words>
  <Application>Microsoft Office PowerPoint</Application>
  <PresentationFormat>Widescreen</PresentationFormat>
  <Paragraphs>339</Paragraphs>
  <Slides>32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Times</vt:lpstr>
      <vt:lpstr>Times New Roman</vt:lpstr>
      <vt:lpstr>Office Theme</vt:lpstr>
      <vt:lpstr>PICCC new</vt:lpstr>
      <vt:lpstr>2_Office Theme</vt:lpstr>
      <vt:lpstr>Carbon neutral or low emissions livestock production</vt:lpstr>
      <vt:lpstr>Who is asking for low emissions production? </vt:lpstr>
      <vt:lpstr>COP21 Paris Agreement</vt:lpstr>
      <vt:lpstr>An alarming and growing disconnect</vt:lpstr>
      <vt:lpstr>Supply chain responses to Paris Agreement</vt:lpstr>
      <vt:lpstr>PowerPoint Presentation</vt:lpstr>
      <vt:lpstr>Industry and market drivers: potential impact on dairy</vt:lpstr>
      <vt:lpstr>Industry and market drivers: livestock industry responses</vt:lpstr>
      <vt:lpstr>Industry and market drivers: carbon neutral agriculture</vt:lpstr>
      <vt:lpstr>How will the supply chain achieve their targets?</vt:lpstr>
      <vt:lpstr>Key conclusion from Net Zero Australia plan</vt:lpstr>
      <vt:lpstr>Marketing carbon neutral or carbon credits</vt:lpstr>
      <vt:lpstr>The Australian Agricultural Sustainability Framework</vt:lpstr>
      <vt:lpstr>What are the emissions from various agricultural systems?  </vt:lpstr>
      <vt:lpstr>PowerPoint Presentation</vt:lpstr>
      <vt:lpstr>PowerPoint Presentation</vt:lpstr>
      <vt:lpstr>Emission Intensity - comparisons</vt:lpstr>
      <vt:lpstr>Potential for net zero?</vt:lpstr>
      <vt:lpstr>How do we account for carbon neutrality? </vt:lpstr>
      <vt:lpstr>Carbon Farming and Carbon Neutral</vt:lpstr>
      <vt:lpstr>Carbon Accounting: the concept</vt:lpstr>
      <vt:lpstr>Carbon Footprint vs Carbon Account</vt:lpstr>
      <vt:lpstr>Carbon accounting tools</vt:lpstr>
      <vt:lpstr>The carbon cycle in agriculture</vt:lpstr>
      <vt:lpstr>What are the challenges and opportunities  to reduce livestock emissions? </vt:lpstr>
      <vt:lpstr>Methane from animal production: rumen digestion</vt:lpstr>
      <vt:lpstr>Summary of options for reducing enteric methane</vt:lpstr>
      <vt:lpstr>Carbon neutral case studies: Jigsaw Farms  Can we just plant trees?</vt:lpstr>
      <vt:lpstr>Soil carbon on Jigsaw</vt:lpstr>
      <vt:lpstr>Three important steps for industry</vt:lpstr>
      <vt:lpstr>www.piccc.org.au + piccc.org.au/Tools + piccc.org.au/education/carbonneutraltraining</vt:lpstr>
      <vt:lpstr>Carbon neutral or low emissions livestock production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Mel Rae</dc:creator>
  <cp:lastModifiedBy>Lauren Rowlands</cp:lastModifiedBy>
  <cp:revision>41</cp:revision>
  <dcterms:created xsi:type="dcterms:W3CDTF">2011-05-19T01:54:11Z</dcterms:created>
  <dcterms:modified xsi:type="dcterms:W3CDTF">2023-08-01T19:49:04Z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0x010100FD529083863986419E13B3D1D6A6A716</vt:lpwstr>
  </property>
  <property fmtid="{D5CDD505-2E9C-101B-9397-08002B2CF9AE}" pid="3" name="MediaServiceImageTags">
    <vt:lpwstr/>
  </property>
</Properties>
</file>